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64" r:id="rId5"/>
    <p:sldId id="265" r:id="rId6"/>
    <p:sldId id="266" r:id="rId7"/>
    <p:sldId id="267" r:id="rId8"/>
    <p:sldId id="268" r:id="rId9"/>
    <p:sldId id="269" r:id="rId10"/>
    <p:sldId id="261" r:id="rId11"/>
    <p:sldId id="260" r:id="rId12"/>
    <p:sldId id="271" r:id="rId13"/>
    <p:sldId id="259" r:id="rId14"/>
    <p:sldId id="263" r:id="rId15"/>
    <p:sldId id="272" r:id="rId16"/>
    <p:sldId id="273"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74" d="100"/>
          <a:sy n="74" d="100"/>
        </p:scale>
        <p:origin x="14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6397" cy="496884"/>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p:cNvSpPr txBox="1">
            <a:spLocks noGrp="1"/>
          </p:cNvSpPr>
          <p:nvPr>
            <p:ph type="dt" sz="quarter" idx="1"/>
          </p:nvPr>
        </p:nvSpPr>
        <p:spPr>
          <a:xfrm>
            <a:off x="3849688" y="0"/>
            <a:ext cx="2946397" cy="496884"/>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F780D8-1EFC-4D09-866F-74490B8E7B47}"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25/09/2018</a:t>
            </a:fld>
            <a:endParaRPr lang="en-GB" sz="1200" b="0" i="0" u="none" strike="noStrike" kern="1200" cap="none" spc="0" baseline="0">
              <a:solidFill>
                <a:srgbClr val="000000"/>
              </a:solidFill>
              <a:uFillTx/>
              <a:latin typeface="Calibri"/>
            </a:endParaRPr>
          </a:p>
        </p:txBody>
      </p:sp>
      <p:sp>
        <p:nvSpPr>
          <p:cNvPr id="4" name="Footer Placeholder 3"/>
          <p:cNvSpPr txBox="1">
            <a:spLocks noGrp="1"/>
          </p:cNvSpPr>
          <p:nvPr>
            <p:ph type="ftr" sz="quarter" idx="2"/>
          </p:nvPr>
        </p:nvSpPr>
        <p:spPr>
          <a:xfrm>
            <a:off x="0" y="9428158"/>
            <a:ext cx="2946397" cy="496884"/>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p:cNvSpPr txBox="1">
            <a:spLocks noGrp="1"/>
          </p:cNvSpPr>
          <p:nvPr>
            <p:ph type="sldNum" sz="quarter" idx="3"/>
          </p:nvPr>
        </p:nvSpPr>
        <p:spPr>
          <a:xfrm>
            <a:off x="3849688" y="9428158"/>
            <a:ext cx="2946397" cy="496884"/>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3689035-4C29-4FD9-905A-E35243F13356}" type="slidenum">
              <a:t>‹#›</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07565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4975D8"/>
            </a:gs>
            <a:gs pos="100000">
              <a:srgbClr val="4B73C9"/>
            </a:gs>
          </a:gsLst>
          <a:path path="circle">
            <a:fillToRect l="10000" t="110000" r="90000" b="-10000"/>
          </a:path>
        </a:gradFill>
        <a:effectLst/>
      </p:bgPr>
    </p:bg>
    <p:spTree>
      <p:nvGrpSpPr>
        <p:cNvPr id="1" name=""/>
        <p:cNvGrpSpPr/>
        <p:nvPr/>
      </p:nvGrpSpPr>
      <p:grpSpPr>
        <a:xfrm>
          <a:off x="0" y="0"/>
          <a:ext cx="0" cy="0"/>
          <a:chOff x="0" y="0"/>
          <a:chExt cx="0" cy="0"/>
        </a:xfrm>
      </p:grpSpPr>
      <p:sp>
        <p:nvSpPr>
          <p:cNvPr id="2" name="Title 8"/>
          <p:cNvSpPr txBox="1">
            <a:spLocks noGrp="1"/>
          </p:cNvSpPr>
          <p:nvPr>
            <p:ph type="ctrTitle"/>
          </p:nvPr>
        </p:nvSpPr>
        <p:spPr>
          <a:xfrm>
            <a:off x="533396" y="1371600"/>
            <a:ext cx="7851651" cy="1828800"/>
          </a:xfrm>
        </p:spPr>
        <p:txBody>
          <a:bodyPr tIns="0" rIns="18288"/>
          <a:lstStyle>
            <a:lvl1pPr algn="r">
              <a:defRPr sz="5600" b="1">
                <a:solidFill>
                  <a:srgbClr val="ABCB71"/>
                </a:solidFill>
                <a:effectLst>
                  <a:outerShdw dist="25402" dir="5400000">
                    <a:srgbClr val="000000"/>
                  </a:outerShdw>
                </a:effectLst>
              </a:defRPr>
            </a:lvl1pPr>
          </a:lstStyle>
          <a:p>
            <a:pPr lvl="0"/>
            <a:r>
              <a:rPr lang="en-US"/>
              <a:t>Click to edit Master title style</a:t>
            </a:r>
          </a:p>
        </p:txBody>
      </p:sp>
      <p:sp>
        <p:nvSpPr>
          <p:cNvPr id="3" name="Subtitle 16"/>
          <p:cNvSpPr txBox="1">
            <a:spLocks noGrp="1"/>
          </p:cNvSpPr>
          <p:nvPr>
            <p:ph type="subTitle" idx="1"/>
          </p:nvPr>
        </p:nvSpPr>
        <p:spPr>
          <a:xfrm>
            <a:off x="533396" y="3228536"/>
            <a:ext cx="7854696" cy="1752603"/>
          </a:xfrm>
        </p:spPr>
        <p:txBody>
          <a:bodyPr lIns="0" rIns="18288"/>
          <a:lstStyle>
            <a:lvl1pPr marL="0" marR="45720" indent="0" algn="r">
              <a:buNone/>
              <a:defRPr>
                <a:solidFill>
                  <a:srgbClr val="FFFFFF"/>
                </a:solidFill>
              </a:defRPr>
            </a:lvl1pPr>
          </a:lstStyle>
          <a:p>
            <a:pPr lvl="0"/>
            <a:r>
              <a:rPr lang="en-US"/>
              <a:t>Click to edit Master subtitle style</a:t>
            </a:r>
          </a:p>
        </p:txBody>
      </p:sp>
      <p:sp>
        <p:nvSpPr>
          <p:cNvPr id="4" name="Date Placeholder 29"/>
          <p:cNvSpPr txBox="1">
            <a:spLocks noGrp="1"/>
          </p:cNvSpPr>
          <p:nvPr>
            <p:ph type="dt" sz="half" idx="7"/>
          </p:nvPr>
        </p:nvSpPr>
        <p:spPr/>
        <p:txBody>
          <a:bodyPr/>
          <a:lstStyle>
            <a:lvl1pPr>
              <a:defRPr>
                <a:solidFill>
                  <a:srgbClr val="E3E1D7"/>
                </a:solidFill>
              </a:defRPr>
            </a:lvl1pPr>
          </a:lstStyle>
          <a:p>
            <a:pPr lvl="0"/>
            <a:fld id="{A4D2B07F-96FB-43FA-956C-0A22B76A31F1}" type="datetime1">
              <a:rPr lang="en-GB"/>
              <a:pPr lvl="0"/>
              <a:t>25/09/2018</a:t>
            </a:fld>
            <a:endParaRPr lang="en-GB"/>
          </a:p>
        </p:txBody>
      </p:sp>
      <p:sp>
        <p:nvSpPr>
          <p:cNvPr id="5" name="Footer Placeholder 18"/>
          <p:cNvSpPr txBox="1">
            <a:spLocks noGrp="1"/>
          </p:cNvSpPr>
          <p:nvPr>
            <p:ph type="ftr" sz="quarter" idx="9"/>
          </p:nvPr>
        </p:nvSpPr>
        <p:spPr/>
        <p:txBody>
          <a:bodyPr/>
          <a:lstStyle>
            <a:lvl1pPr>
              <a:defRPr>
                <a:solidFill>
                  <a:srgbClr val="E3E1D7"/>
                </a:solidFill>
              </a:defRPr>
            </a:lvl1pPr>
          </a:lstStyle>
          <a:p>
            <a:pPr lvl="0"/>
            <a:endParaRPr lang="en-GB"/>
          </a:p>
        </p:txBody>
      </p:sp>
      <p:sp>
        <p:nvSpPr>
          <p:cNvPr id="6" name="Slide Number Placeholder 26"/>
          <p:cNvSpPr txBox="1">
            <a:spLocks noGrp="1"/>
          </p:cNvSpPr>
          <p:nvPr>
            <p:ph type="sldNum" sz="quarter" idx="8"/>
          </p:nvPr>
        </p:nvSpPr>
        <p:spPr/>
        <p:txBody>
          <a:bodyPr/>
          <a:lstStyle>
            <a:lvl1pPr>
              <a:defRPr>
                <a:solidFill>
                  <a:srgbClr val="E3E1D7"/>
                </a:solidFill>
              </a:defRPr>
            </a:lvl1pPr>
          </a:lstStyle>
          <a:p>
            <a:pPr lvl="0"/>
            <a:fld id="{7203591B-5D39-4D17-AF14-DEEFD197287B}" type="slidenum">
              <a:t>‹#›</a:t>
            </a:fld>
            <a:endParaRPr lang="en-GB"/>
          </a:p>
        </p:txBody>
      </p:sp>
    </p:spTree>
    <p:extLst>
      <p:ext uri="{BB962C8B-B14F-4D97-AF65-F5344CB8AC3E}">
        <p14:creationId xmlns:p14="http://schemas.microsoft.com/office/powerpoint/2010/main" val="86981638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A3CF8000-AD3B-4CE3-AD03-8D397167C9AF}" type="datetime1">
              <a:rPr lang="en-GB"/>
              <a:pPr lvl="0"/>
              <a:t>25/09/2018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77CF0EED-A00B-4428-987A-E96024D3A839}" type="slidenum">
              <a:t>‹#›</a:t>
            </a:fld>
            <a:endParaRPr lang="en-GB"/>
          </a:p>
        </p:txBody>
      </p:sp>
    </p:spTree>
    <p:extLst>
      <p:ext uri="{BB962C8B-B14F-4D97-AF65-F5344CB8AC3E}">
        <p14:creationId xmlns:p14="http://schemas.microsoft.com/office/powerpoint/2010/main" val="196748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914400"/>
            <a:ext cx="2057400" cy="521175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914400"/>
            <a:ext cx="6019796" cy="521175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105AD1BD-505B-47F2-911D-EB61CA96B59E}" type="datetime1">
              <a:rPr lang="en-GB"/>
              <a:pPr lvl="0"/>
              <a:t>25/09/2018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324547C2-7FD9-49CD-A7F0-2F499BA14F23}" type="slidenum">
              <a:t>‹#›</a:t>
            </a:fld>
            <a:endParaRPr lang="en-GB"/>
          </a:p>
        </p:txBody>
      </p:sp>
    </p:spTree>
    <p:extLst>
      <p:ext uri="{BB962C8B-B14F-4D97-AF65-F5344CB8AC3E}">
        <p14:creationId xmlns:p14="http://schemas.microsoft.com/office/powerpoint/2010/main" val="329717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2B2B476-BAFD-464C-AA5F-EDFD76F36453}" type="datetime1">
              <a:rPr lang="en-GB"/>
              <a:pPr lvl="0"/>
              <a:t>25/09/2018</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694DA984-8C77-41C8-83F2-EE6497A0BCF3}" type="slidenum">
              <a:t>‹#›</a:t>
            </a:fld>
            <a:endParaRPr lang="en-GB"/>
          </a:p>
        </p:txBody>
      </p:sp>
    </p:spTree>
    <p:extLst>
      <p:ext uri="{BB962C8B-B14F-4D97-AF65-F5344CB8AC3E}">
        <p14:creationId xmlns:p14="http://schemas.microsoft.com/office/powerpoint/2010/main" val="25359217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rgbClr val="4975D8"/>
            </a:gs>
            <a:gs pos="100000">
              <a:srgbClr val="4B73C9"/>
            </a:gs>
          </a:gsLst>
          <a:path path="circle">
            <a:fillToRect l="10000" t="110000" r="90000" b="-10000"/>
          </a:path>
        </a:gra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530352" y="1316736"/>
            <a:ext cx="7772400" cy="1362456"/>
          </a:xfrm>
        </p:spPr>
        <p:txBody>
          <a:bodyPr tIns="0"/>
          <a:lstStyle>
            <a:lvl1pPr>
              <a:defRPr sz="5600" b="1">
                <a:solidFill>
                  <a:srgbClr val="937AB4"/>
                </a:solidFill>
                <a:effectLst>
                  <a:outerShdw dist="25402" dir="5400000">
                    <a:srgbClr val="000000"/>
                  </a:outerShdw>
                </a:effectLst>
              </a:defRPr>
            </a:lvl1pPr>
          </a:lstStyle>
          <a:p>
            <a:pPr lvl="0"/>
            <a:r>
              <a:rPr lang="en-US"/>
              <a:t>Click to edit Master title style</a:t>
            </a:r>
          </a:p>
        </p:txBody>
      </p:sp>
      <p:sp>
        <p:nvSpPr>
          <p:cNvPr id="3" name="Text Placeholder 2"/>
          <p:cNvSpPr txBox="1">
            <a:spLocks noGrp="1"/>
          </p:cNvSpPr>
          <p:nvPr>
            <p:ph type="body" idx="1"/>
          </p:nvPr>
        </p:nvSpPr>
        <p:spPr>
          <a:xfrm>
            <a:off x="530352" y="2704667"/>
            <a:ext cx="7772400" cy="1509710"/>
          </a:xfrm>
        </p:spPr>
        <p:txBody>
          <a:bodyPr lIns="45720" rIns="45720"/>
          <a:lstStyle>
            <a:lvl1pPr marL="0" indent="0">
              <a:spcBef>
                <a:spcPts val="500"/>
              </a:spcBef>
              <a:buNone/>
              <a:defRPr sz="2200">
                <a:solidFill>
                  <a:srgbClr val="FFFFFF"/>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solidFill>
                  <a:srgbClr val="E3E1D7"/>
                </a:solidFill>
              </a:defRPr>
            </a:lvl1pPr>
          </a:lstStyle>
          <a:p>
            <a:pPr lvl="0"/>
            <a:fld id="{7C753736-A986-4F7C-81F6-46AF836C6C4E}" type="datetime1">
              <a:rPr lang="en-GB"/>
              <a:pPr lvl="0"/>
              <a:t>25/09/2018</a:t>
            </a:fld>
            <a:endParaRPr lang="en-GB"/>
          </a:p>
        </p:txBody>
      </p:sp>
      <p:sp>
        <p:nvSpPr>
          <p:cNvPr id="5" name="Footer Placeholder 4"/>
          <p:cNvSpPr txBox="1">
            <a:spLocks noGrp="1"/>
          </p:cNvSpPr>
          <p:nvPr>
            <p:ph type="ftr" sz="quarter" idx="9"/>
          </p:nvPr>
        </p:nvSpPr>
        <p:spPr/>
        <p:txBody>
          <a:bodyPr/>
          <a:lstStyle>
            <a:lvl1pPr>
              <a:defRPr>
                <a:solidFill>
                  <a:srgbClr val="E3E1D7"/>
                </a:solidFill>
              </a:defRPr>
            </a:lvl1pPr>
          </a:lstStyle>
          <a:p>
            <a:pPr lvl="0"/>
            <a:endParaRPr lang="en-GB"/>
          </a:p>
        </p:txBody>
      </p:sp>
      <p:sp>
        <p:nvSpPr>
          <p:cNvPr id="6" name="Slide Number Placeholder 5"/>
          <p:cNvSpPr txBox="1">
            <a:spLocks noGrp="1"/>
          </p:cNvSpPr>
          <p:nvPr>
            <p:ph type="sldNum" sz="quarter" idx="8"/>
          </p:nvPr>
        </p:nvSpPr>
        <p:spPr/>
        <p:txBody>
          <a:bodyPr/>
          <a:lstStyle>
            <a:lvl1pPr>
              <a:defRPr>
                <a:solidFill>
                  <a:srgbClr val="E3E1D7"/>
                </a:solidFill>
              </a:defRPr>
            </a:lvl1pPr>
          </a:lstStyle>
          <a:p>
            <a:pPr lvl="0"/>
            <a:fld id="{25C61355-8CE2-4D43-A575-732F45F288D4}" type="slidenum">
              <a:t>‹#›</a:t>
            </a:fld>
            <a:endParaRPr lang="en-GB"/>
          </a:p>
        </p:txBody>
      </p:sp>
    </p:spTree>
    <p:extLst>
      <p:ext uri="{BB962C8B-B14F-4D97-AF65-F5344CB8AC3E}">
        <p14:creationId xmlns:p14="http://schemas.microsoft.com/office/powerpoint/2010/main" val="101914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920084"/>
            <a:ext cx="4038603" cy="4434840"/>
          </a:xfrm>
        </p:spPr>
        <p:txBody>
          <a:bodyPr/>
          <a:lstStyle>
            <a:lvl1pPr>
              <a:defRPr/>
            </a:lvl1pPr>
            <a:lvl2pPr>
              <a:defRPr/>
            </a:lvl2pPr>
            <a:lvl3pPr>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920084"/>
            <a:ext cx="4038603" cy="4434840"/>
          </a:xfrm>
        </p:spPr>
        <p:txBody>
          <a:bodyPr/>
          <a:lstStyle>
            <a:lvl1pPr>
              <a:defRPr/>
            </a:lvl1pPr>
            <a:lvl2pPr>
              <a:defRPr/>
            </a:lvl2pPr>
            <a:lvl3pPr>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2B2271A-E34D-4EAC-9196-3CA062C7A8F9}" type="datetime1">
              <a:rPr lang="en-GB"/>
              <a:pPr lvl="0"/>
              <a:t>25/09/2018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09B09D06-8896-47F3-B31C-93921D097384}" type="slidenum">
              <a:t>‹#›</a:t>
            </a:fld>
            <a:endParaRPr lang="en-GB"/>
          </a:p>
        </p:txBody>
      </p:sp>
    </p:spTree>
    <p:extLst>
      <p:ext uri="{BB962C8B-B14F-4D97-AF65-F5344CB8AC3E}">
        <p14:creationId xmlns:p14="http://schemas.microsoft.com/office/powerpoint/2010/main" val="249065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855244"/>
            <a:ext cx="4040184" cy="659355"/>
          </a:xfrm>
        </p:spPr>
        <p:txBody>
          <a:bodyPr lIns="45720" tIns="0" rIns="45720" bIns="0" anchor="ctr"/>
          <a:lstStyle>
            <a:lvl1pPr marL="0" indent="0">
              <a:buNone/>
              <a:defRPr sz="2400" b="1">
                <a:solidFill>
                  <a:srgbClr val="1F497D"/>
                </a:solidFill>
              </a:defRPr>
            </a:lvl1pPr>
          </a:lstStyle>
          <a:p>
            <a:pPr lvl="0"/>
            <a:r>
              <a:rPr lang="en-US"/>
              <a:t>Click to edit Master text styles</a:t>
            </a:r>
          </a:p>
        </p:txBody>
      </p:sp>
      <p:sp>
        <p:nvSpPr>
          <p:cNvPr id="4" name="Text Placeholder 3"/>
          <p:cNvSpPr txBox="1">
            <a:spLocks noGrp="1"/>
          </p:cNvSpPr>
          <p:nvPr>
            <p:ph type="body" idx="3"/>
          </p:nvPr>
        </p:nvSpPr>
        <p:spPr>
          <a:xfrm>
            <a:off x="4645023" y="1859752"/>
            <a:ext cx="4041776" cy="654847"/>
          </a:xfrm>
        </p:spPr>
        <p:txBody>
          <a:bodyPr lIns="45720" tIns="0" rIns="45720" bIns="0" anchor="ctr"/>
          <a:lstStyle>
            <a:lvl1pPr marL="0" indent="0">
              <a:buNone/>
              <a:defRPr sz="2400" b="1">
                <a:solidFill>
                  <a:srgbClr val="1F497D"/>
                </a:solidFill>
              </a:defRPr>
            </a:lvl1pPr>
          </a:lstStyle>
          <a:p>
            <a:pPr lvl="0"/>
            <a:r>
              <a:rPr lang="en-US"/>
              <a:t>Click to edit Master text styles</a:t>
            </a:r>
          </a:p>
        </p:txBody>
      </p:sp>
      <p:sp>
        <p:nvSpPr>
          <p:cNvPr id="5" name="Content Placeholder 4"/>
          <p:cNvSpPr txBox="1">
            <a:spLocks noGrp="1"/>
          </p:cNvSpPr>
          <p:nvPr>
            <p:ph idx="2"/>
          </p:nvPr>
        </p:nvSpPr>
        <p:spPr>
          <a:xfrm>
            <a:off x="457200" y="2514600"/>
            <a:ext cx="4040184" cy="3845719"/>
          </a:xfrm>
        </p:spPr>
        <p:txBody>
          <a:bodyPr tIns="0"/>
          <a:lstStyle>
            <a:lvl1pPr>
              <a:spcBef>
                <a:spcPts val="500"/>
              </a:spcBef>
              <a:defRPr sz="22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txBox="1">
            <a:spLocks noGrp="1"/>
          </p:cNvSpPr>
          <p:nvPr>
            <p:ph idx="4"/>
          </p:nvPr>
        </p:nvSpPr>
        <p:spPr>
          <a:xfrm>
            <a:off x="4645023" y="2514600"/>
            <a:ext cx="4041776" cy="3845719"/>
          </a:xfrm>
        </p:spPr>
        <p:txBody>
          <a:bodyPr tIns="0"/>
          <a:lstStyle>
            <a:lvl1pPr>
              <a:spcBef>
                <a:spcPts val="500"/>
              </a:spcBef>
              <a:defRPr sz="22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32257AD7-3424-4A8E-89BC-DF10A167D325}" type="datetime1">
              <a:rPr lang="en-GB"/>
              <a:pPr lvl="0"/>
              <a:t>25/09/2018</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525BD106-595D-4481-BAC9-0D2849537D7E}" type="slidenum">
              <a:t>‹#›</a:t>
            </a:fld>
            <a:endParaRPr lang="en-GB"/>
          </a:p>
        </p:txBody>
      </p:sp>
    </p:spTree>
    <p:extLst>
      <p:ext uri="{BB962C8B-B14F-4D97-AF65-F5344CB8AC3E}">
        <p14:creationId xmlns:p14="http://schemas.microsoft.com/office/powerpoint/2010/main" val="93004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04088"/>
            <a:ext cx="8305796" cy="1143000"/>
          </a:xfrm>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1E4D5977-D3C7-4AEA-AEBA-72FD92448792}" type="datetime1">
              <a:rPr lang="en-GB"/>
              <a:pPr lvl="0"/>
              <a:t>25/09/2018</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65C9E2E4-723D-4A2E-8F31-F193B8669621}" type="slidenum">
              <a:t>‹#›</a:t>
            </a:fld>
            <a:endParaRPr lang="en-GB"/>
          </a:p>
        </p:txBody>
      </p:sp>
    </p:spTree>
    <p:extLst>
      <p:ext uri="{BB962C8B-B14F-4D97-AF65-F5344CB8AC3E}">
        <p14:creationId xmlns:p14="http://schemas.microsoft.com/office/powerpoint/2010/main" val="271823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24D6D4F5-0390-48D9-A771-28FEF06B53B2}" type="datetime1">
              <a:rPr lang="en-GB"/>
              <a:pPr lvl="0"/>
              <a:t>25/09/2018</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B2F3A4B5-9086-47D2-96F6-221C342ABBCE}" type="slidenum">
              <a:t>‹#›</a:t>
            </a:fld>
            <a:endParaRPr lang="en-GB"/>
          </a:p>
        </p:txBody>
      </p:sp>
    </p:spTree>
    <p:extLst>
      <p:ext uri="{BB962C8B-B14F-4D97-AF65-F5344CB8AC3E}">
        <p14:creationId xmlns:p14="http://schemas.microsoft.com/office/powerpoint/2010/main" val="394851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85800" y="514350"/>
            <a:ext cx="2743200" cy="1162046"/>
          </a:xfrm>
        </p:spPr>
        <p:txBody>
          <a:bodyPr/>
          <a:lstStyle>
            <a:lvl1pPr>
              <a:defRPr sz="2600"/>
            </a:lvl1pPr>
          </a:lstStyle>
          <a:p>
            <a:pPr lvl="0"/>
            <a:r>
              <a:rPr lang="en-US"/>
              <a:t>Click to edit Master title style</a:t>
            </a:r>
          </a:p>
        </p:txBody>
      </p:sp>
      <p:sp>
        <p:nvSpPr>
          <p:cNvPr id="3" name="Text Placeholder 2"/>
          <p:cNvSpPr txBox="1">
            <a:spLocks noGrp="1"/>
          </p:cNvSpPr>
          <p:nvPr>
            <p:ph type="body" idx="2"/>
          </p:nvPr>
        </p:nvSpPr>
        <p:spPr>
          <a:xfrm>
            <a:off x="685800" y="1676396"/>
            <a:ext cx="2743200" cy="4572000"/>
          </a:xfrm>
        </p:spPr>
        <p:txBody>
          <a:bodyPr lIns="18288" rIns="18288"/>
          <a:lstStyle>
            <a:lvl1pPr marL="0" indent="0">
              <a:spcBef>
                <a:spcPts val="300"/>
              </a:spcBef>
              <a:buNone/>
              <a:defRPr sz="1400"/>
            </a:lvl1pPr>
          </a:lstStyle>
          <a:p>
            <a:pPr lvl="0"/>
            <a:r>
              <a:rPr lang="en-US"/>
              <a:t>Click to edit Master text styles</a:t>
            </a:r>
          </a:p>
        </p:txBody>
      </p:sp>
      <p:sp>
        <p:nvSpPr>
          <p:cNvPr id="4" name="Content Placeholder 3"/>
          <p:cNvSpPr txBox="1">
            <a:spLocks noGrp="1"/>
          </p:cNvSpPr>
          <p:nvPr>
            <p:ph idx="1"/>
          </p:nvPr>
        </p:nvSpPr>
        <p:spPr>
          <a:xfrm>
            <a:off x="3575047" y="1676396"/>
            <a:ext cx="5111752" cy="4572000"/>
          </a:xfrm>
        </p:spPr>
        <p:txBody>
          <a:bodyPr tIns="0"/>
          <a:lstStyle>
            <a:lvl1pPr>
              <a:spcBef>
                <a:spcPts val="700"/>
              </a:spcBef>
              <a:defRPr sz="2800"/>
            </a:lvl1pPr>
            <a:lvl2pPr>
              <a:defRPr sz="2600"/>
            </a:lvl2pPr>
            <a:lvl3pPr>
              <a:spcBef>
                <a:spcPts val="600"/>
              </a:spcBef>
              <a:defRPr sz="2400"/>
            </a:lvl3pPr>
            <a:lvl4pPr>
              <a:defRPr/>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031F90DC-D083-4045-9823-84F997F5CFAA}" type="datetime1">
              <a:rPr lang="en-GB"/>
              <a:pPr lvl="0"/>
              <a:t>25/09/2018</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C572F374-73CC-4948-9069-E5A328C8F3A8}" type="slidenum">
              <a:t>‹#›</a:t>
            </a:fld>
            <a:endParaRPr lang="en-GB"/>
          </a:p>
        </p:txBody>
      </p:sp>
    </p:spTree>
    <p:extLst>
      <p:ext uri="{BB962C8B-B14F-4D97-AF65-F5344CB8AC3E}">
        <p14:creationId xmlns:p14="http://schemas.microsoft.com/office/powerpoint/2010/main" val="16651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Snip and Round Single Corner Rectangle 8"/>
          <p:cNvSpPr/>
          <p:nvPr/>
        </p:nvSpPr>
        <p:spPr>
          <a:xfrm rot="420008" flipV="1">
            <a:off x="3165754" y="1108079"/>
            <a:ext cx="5257800" cy="4114800"/>
          </a:xfrm>
          <a:custGeom>
            <a:avLst/>
            <a:gdLst>
              <a:gd name="f0" fmla="val 10800000"/>
              <a:gd name="f1" fmla="val 5400000"/>
              <a:gd name="f2" fmla="val w"/>
              <a:gd name="f3" fmla="val h"/>
              <a:gd name="f4" fmla="val ss"/>
              <a:gd name="f5" fmla="val 0"/>
              <a:gd name="f6" fmla="val 3646"/>
              <a:gd name="f7" fmla="abs f2"/>
              <a:gd name="f8" fmla="abs f3"/>
              <a:gd name="f9" fmla="abs f4"/>
              <a:gd name="f10" fmla="?: f7 f2 1"/>
              <a:gd name="f11" fmla="?: f8 f3 1"/>
              <a:gd name="f12" fmla="?: f9 f4 1"/>
              <a:gd name="f13" fmla="*/ f10 1 21600"/>
              <a:gd name="f14" fmla="*/ f11 1 21600"/>
              <a:gd name="f15" fmla="*/ 21600 f10 1"/>
              <a:gd name="f16" fmla="*/ 21600 f11 1"/>
              <a:gd name="f17" fmla="min f14 f13"/>
              <a:gd name="f18" fmla="*/ f15 1 f12"/>
              <a:gd name="f19" fmla="*/ f16 1 f12"/>
              <a:gd name="f20" fmla="val f18"/>
              <a:gd name="f21" fmla="val f19"/>
              <a:gd name="f22" fmla="*/ f5 f17 1"/>
              <a:gd name="f23" fmla="+- f21 0 f5"/>
              <a:gd name="f24" fmla="+- f20 0 f5"/>
              <a:gd name="f25" fmla="*/ f21 f17 1"/>
              <a:gd name="f26" fmla="*/ f20 f17 1"/>
              <a:gd name="f27" fmla="min f24 f23"/>
              <a:gd name="f28" fmla="*/ f27 f5 1"/>
              <a:gd name="f29" fmla="*/ f27 f6 1"/>
              <a:gd name="f30" fmla="*/ f28 1 100000"/>
              <a:gd name="f31" fmla="*/ f29 1 100000"/>
              <a:gd name="f32" fmla="+- f20 0 f31"/>
              <a:gd name="f33" fmla="*/ f30 29289 1"/>
              <a:gd name="f34" fmla="*/ f30 f17 1"/>
              <a:gd name="f35" fmla="*/ f31 f17 1"/>
              <a:gd name="f36" fmla="*/ f33 1 100000"/>
              <a:gd name="f37" fmla="+- f32 f20 0"/>
              <a:gd name="f38" fmla="*/ f32 f17 1"/>
              <a:gd name="f39" fmla="*/ f37 1 2"/>
              <a:gd name="f40" fmla="*/ f36 f17 1"/>
              <a:gd name="f41" fmla="*/ f39 f17 1"/>
            </a:gdLst>
            <a:ahLst/>
            <a:cxnLst>
              <a:cxn ang="3cd4">
                <a:pos x="hc" y="t"/>
              </a:cxn>
              <a:cxn ang="0">
                <a:pos x="r" y="vc"/>
              </a:cxn>
              <a:cxn ang="cd4">
                <a:pos x="hc" y="b"/>
              </a:cxn>
              <a:cxn ang="cd2">
                <a:pos x="l" y="vc"/>
              </a:cxn>
            </a:cxnLst>
            <a:rect l="f40" t="f40" r="f41" b="f25"/>
            <a:pathLst>
              <a:path>
                <a:moveTo>
                  <a:pt x="f34" y="f22"/>
                </a:moveTo>
                <a:lnTo>
                  <a:pt x="f38" y="f22"/>
                </a:lnTo>
                <a:lnTo>
                  <a:pt x="f26" y="f35"/>
                </a:lnTo>
                <a:lnTo>
                  <a:pt x="f26" y="f25"/>
                </a:lnTo>
                <a:lnTo>
                  <a:pt x="f22" y="f25"/>
                </a:lnTo>
                <a:lnTo>
                  <a:pt x="f22" y="f34"/>
                </a:lnTo>
                <a:arcTo wR="f34" hR="f34" stAng="f0" swAng="f1"/>
                <a:close/>
              </a:path>
            </a:pathLst>
          </a:custGeom>
          <a:solidFill>
            <a:srgbClr val="FFFFFF"/>
          </a:solidFill>
          <a:ln w="3172">
            <a:solidFill>
              <a:srgbClr val="C0C0C0"/>
            </a:solidFill>
            <a:prstDash val="solid"/>
          </a:ln>
          <a:effectLst>
            <a:outerShdw dist="38499" dir="7499967" algn="tl">
              <a:srgbClr val="000000">
                <a:alpha val="2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nstantia"/>
            </a:endParaRPr>
          </a:p>
        </p:txBody>
      </p:sp>
      <p:sp>
        <p:nvSpPr>
          <p:cNvPr id="3" name="Right Triangle 11"/>
          <p:cNvSpPr/>
          <p:nvPr/>
        </p:nvSpPr>
        <p:spPr>
          <a:xfrm rot="420008" flipV="1">
            <a:off x="8004136" y="5359764"/>
            <a:ext cx="155448" cy="155448"/>
          </a:xfrm>
          <a:custGeom>
            <a:avLst/>
            <a:gdLst>
              <a:gd name="f0" fmla="val 10800000"/>
              <a:gd name="f1" fmla="val 5400000"/>
              <a:gd name="f2" fmla="val 180"/>
              <a:gd name="f3" fmla="val w"/>
              <a:gd name="f4" fmla="val h"/>
              <a:gd name="f5" fmla="val ss"/>
              <a:gd name="f6" fmla="val 0"/>
              <a:gd name="f7" fmla="+- 0 0 -360"/>
              <a:gd name="f8" fmla="+- 0 0 -180"/>
              <a:gd name="f9" fmla="+- 0 0 -90"/>
              <a:gd name="f10" fmla="abs f3"/>
              <a:gd name="f11" fmla="abs f4"/>
              <a:gd name="f12" fmla="abs f5"/>
              <a:gd name="f13" fmla="*/ f7 f0 1"/>
              <a:gd name="f14" fmla="*/ f8 f0 1"/>
              <a:gd name="f15" fmla="*/ f9 f0 1"/>
              <a:gd name="f16" fmla="?: f10 f3 1"/>
              <a:gd name="f17" fmla="?: f11 f4 1"/>
              <a:gd name="f18" fmla="?: f12 f5 1"/>
              <a:gd name="f19" fmla="*/ f13 1 f2"/>
              <a:gd name="f20" fmla="*/ f14 1 f2"/>
              <a:gd name="f21" fmla="*/ f15 1 f2"/>
              <a:gd name="f22" fmla="*/ f16 1 21600"/>
              <a:gd name="f23" fmla="*/ f17 1 21600"/>
              <a:gd name="f24" fmla="*/ 21600 f16 1"/>
              <a:gd name="f25" fmla="*/ 21600 f17 1"/>
              <a:gd name="f26" fmla="+- f19 0 f1"/>
              <a:gd name="f27" fmla="+- f20 0 f1"/>
              <a:gd name="f28" fmla="+- f21 0 f1"/>
              <a:gd name="f29" fmla="min f23 f22"/>
              <a:gd name="f30" fmla="*/ f24 1 f18"/>
              <a:gd name="f31" fmla="*/ f25 1 f18"/>
              <a:gd name="f32" fmla="val f30"/>
              <a:gd name="f33" fmla="val f31"/>
              <a:gd name="f34" fmla="*/ f6 f29 1"/>
              <a:gd name="f35" fmla="+- f33 0 f6"/>
              <a:gd name="f36" fmla="+- f32 0 f6"/>
              <a:gd name="f37" fmla="*/ f33 f29 1"/>
              <a:gd name="f38" fmla="*/ f32 f29 1"/>
              <a:gd name="f39" fmla="*/ f35 1 2"/>
              <a:gd name="f40" fmla="*/ f36 1 2"/>
              <a:gd name="f41" fmla="*/ f36 1 12"/>
              <a:gd name="f42" fmla="*/ f35 7 1"/>
              <a:gd name="f43" fmla="*/ f36 7 1"/>
              <a:gd name="f44" fmla="*/ f35 11 1"/>
              <a:gd name="f45" fmla="+- f6 f39 0"/>
              <a:gd name="f46" fmla="+- f6 f40 0"/>
              <a:gd name="f47" fmla="*/ f42 1 12"/>
              <a:gd name="f48" fmla="*/ f43 1 12"/>
              <a:gd name="f49" fmla="*/ f44 1 12"/>
              <a:gd name="f50" fmla="*/ f41 f29 1"/>
              <a:gd name="f51" fmla="*/ f47 f29 1"/>
              <a:gd name="f52" fmla="*/ f48 f29 1"/>
              <a:gd name="f53" fmla="*/ f49 f29 1"/>
              <a:gd name="f54" fmla="*/ f46 f29 1"/>
              <a:gd name="f55" fmla="*/ f45 f29 1"/>
            </a:gdLst>
            <a:ahLst/>
            <a:cxnLst>
              <a:cxn ang="3cd4">
                <a:pos x="hc" y="t"/>
              </a:cxn>
              <a:cxn ang="0">
                <a:pos x="r" y="vc"/>
              </a:cxn>
              <a:cxn ang="cd4">
                <a:pos x="hc" y="b"/>
              </a:cxn>
              <a:cxn ang="cd2">
                <a:pos x="l" y="vc"/>
              </a:cxn>
              <a:cxn ang="f26">
                <a:pos x="f34" y="f34"/>
              </a:cxn>
              <a:cxn ang="f27">
                <a:pos x="f34" y="f37"/>
              </a:cxn>
              <a:cxn ang="f27">
                <a:pos x="f38" y="f37"/>
              </a:cxn>
              <a:cxn ang="f28">
                <a:pos x="f54" y="f55"/>
              </a:cxn>
            </a:cxnLst>
            <a:rect l="f50" t="f51" r="f52" b="f53"/>
            <a:pathLst>
              <a:path>
                <a:moveTo>
                  <a:pt x="f34" y="f37"/>
                </a:moveTo>
                <a:lnTo>
                  <a:pt x="f34" y="f34"/>
                </a:lnTo>
                <a:lnTo>
                  <a:pt x="f38" y="f37"/>
                </a:lnTo>
                <a:close/>
              </a:path>
            </a:pathLst>
          </a:custGeom>
          <a:solidFill>
            <a:srgbClr val="FFFFFF"/>
          </a:solidFill>
          <a:ln w="12701">
            <a:solidFill>
              <a:srgbClr val="FFFFFF"/>
            </a:solidFill>
            <a:prstDash val="solid"/>
            <a:bevel/>
          </a:ln>
          <a:effectLst>
            <a:outerShdw dist="6348" dir="12898457" algn="tl">
              <a:srgbClr val="000000">
                <a:alpha val="47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onstantia"/>
            </a:endParaRPr>
          </a:p>
        </p:txBody>
      </p:sp>
      <p:sp>
        <p:nvSpPr>
          <p:cNvPr id="4" name="Title 1"/>
          <p:cNvSpPr txBox="1">
            <a:spLocks noGrp="1"/>
          </p:cNvSpPr>
          <p:nvPr>
            <p:ph type="title"/>
          </p:nvPr>
        </p:nvSpPr>
        <p:spPr>
          <a:xfrm>
            <a:off x="609603" y="1176997"/>
            <a:ext cx="2212848" cy="1582625"/>
          </a:xfrm>
        </p:spPr>
        <p:txBody>
          <a:bodyPr lIns="45720" rIns="45720" bIns="45720"/>
          <a:lstStyle>
            <a:lvl1pPr>
              <a:defRPr sz="2000" b="1"/>
            </a:lvl1pPr>
          </a:lstStyle>
          <a:p>
            <a:pPr lvl="0"/>
            <a:r>
              <a:rPr lang="en-US"/>
              <a:t>Click to edit Master title style</a:t>
            </a:r>
          </a:p>
        </p:txBody>
      </p:sp>
      <p:sp>
        <p:nvSpPr>
          <p:cNvPr id="5" name="Text Placeholder 3"/>
          <p:cNvSpPr txBox="1">
            <a:spLocks noGrp="1"/>
          </p:cNvSpPr>
          <p:nvPr>
            <p:ph type="body" idx="2"/>
          </p:nvPr>
        </p:nvSpPr>
        <p:spPr>
          <a:xfrm>
            <a:off x="609603" y="2828787"/>
            <a:ext cx="2209803" cy="2179316"/>
          </a:xfrm>
        </p:spPr>
        <p:txBody>
          <a:bodyPr lIns="64008" rIns="45720"/>
          <a:lstStyle>
            <a:lvl1pPr marL="0" indent="0">
              <a:spcBef>
                <a:spcPts val="250"/>
              </a:spcBef>
              <a:buNone/>
              <a:defRPr sz="1300"/>
            </a:lvl1pPr>
          </a:lstStyle>
          <a:p>
            <a:pPr lvl="0"/>
            <a:r>
              <a:rPr lang="en-US"/>
              <a:t>Click to edit Master text styles</a:t>
            </a:r>
          </a:p>
        </p:txBody>
      </p:sp>
      <p:sp>
        <p:nvSpPr>
          <p:cNvPr id="6" name="Date Placeholder 4"/>
          <p:cNvSpPr txBox="1">
            <a:spLocks noGrp="1"/>
          </p:cNvSpPr>
          <p:nvPr>
            <p:ph type="dt" sz="half" idx="7"/>
          </p:nvPr>
        </p:nvSpPr>
        <p:spPr/>
        <p:txBody>
          <a:bodyPr/>
          <a:lstStyle>
            <a:lvl1pPr>
              <a:defRPr/>
            </a:lvl1pPr>
          </a:lstStyle>
          <a:p>
            <a:pPr lvl="0"/>
            <a:fld id="{412ED521-7352-498F-A017-797AD99E39C9}" type="datetime1">
              <a:rPr lang="en-GB"/>
              <a:pPr lvl="0"/>
              <a:t>25/09/2018</a:t>
            </a:fld>
            <a:endParaRPr lang="en-GB"/>
          </a:p>
        </p:txBody>
      </p:sp>
      <p:sp>
        <p:nvSpPr>
          <p:cNvPr id="7" name="Footer Placeholder 5"/>
          <p:cNvSpPr txBox="1">
            <a:spLocks noGrp="1"/>
          </p:cNvSpPr>
          <p:nvPr>
            <p:ph type="ftr" sz="quarter" idx="9"/>
          </p:nvPr>
        </p:nvSpPr>
        <p:spPr/>
        <p:txBody>
          <a:bodyPr/>
          <a:lstStyle>
            <a:lvl1pPr>
              <a:defRPr/>
            </a:lvl1pPr>
          </a:lstStyle>
          <a:p>
            <a:pPr lvl="0"/>
            <a:endParaRPr lang="en-GB"/>
          </a:p>
        </p:txBody>
      </p:sp>
      <p:sp>
        <p:nvSpPr>
          <p:cNvPr id="8" name="Slide Number Placeholder 6"/>
          <p:cNvSpPr txBox="1">
            <a:spLocks noGrp="1"/>
          </p:cNvSpPr>
          <p:nvPr>
            <p:ph type="sldNum" sz="quarter" idx="8"/>
          </p:nvPr>
        </p:nvSpPr>
        <p:spPr>
          <a:xfrm>
            <a:off x="8077196" y="6356351"/>
            <a:ext cx="609603" cy="365129"/>
          </a:xfrm>
        </p:spPr>
        <p:txBody>
          <a:bodyPr/>
          <a:lstStyle>
            <a:lvl1pPr>
              <a:defRPr/>
            </a:lvl1pPr>
          </a:lstStyle>
          <a:p>
            <a:pPr lvl="0"/>
            <a:fld id="{FF2D13A4-4C6E-4274-A0AD-9FED0E7F0DEB}" type="slidenum">
              <a:t>‹#›</a:t>
            </a:fld>
            <a:endParaRPr lang="en-GB"/>
          </a:p>
        </p:txBody>
      </p:sp>
      <p:sp>
        <p:nvSpPr>
          <p:cNvPr id="9" name="Picture Placeholder 2"/>
          <p:cNvSpPr txBox="1">
            <a:spLocks noGrp="1"/>
          </p:cNvSpPr>
          <p:nvPr>
            <p:ph type="pic" idx="1"/>
          </p:nvPr>
        </p:nvSpPr>
        <p:spPr>
          <a:xfrm rot="419990">
            <a:off x="3485793" y="1199519"/>
            <a:ext cx="4617720" cy="3931920"/>
          </a:xfrm>
          <a:solidFill>
            <a:srgbClr val="EEECE1"/>
          </a:solidFill>
          <a:ln w="2999">
            <a:solidFill>
              <a:srgbClr val="C0C0C0"/>
            </a:solidFill>
            <a:prstDash val="solid"/>
            <a:round/>
          </a:ln>
        </p:spPr>
        <p:txBody>
          <a:bodyPr/>
          <a:lstStyle>
            <a:lvl1pPr marL="0" indent="0">
              <a:spcBef>
                <a:spcPts val="800"/>
              </a:spcBef>
              <a:buNone/>
              <a:defRPr sz="3200"/>
            </a:lvl1pPr>
          </a:lstStyle>
          <a:p>
            <a:pPr lvl="0"/>
            <a:r>
              <a:rPr lang="en-US"/>
              <a:t>Click icon to add picture</a:t>
            </a:r>
          </a:p>
        </p:txBody>
      </p:sp>
      <p:sp>
        <p:nvSpPr>
          <p:cNvPr id="10" name="Freeform 9"/>
          <p:cNvSpPr/>
          <p:nvPr/>
        </p:nvSpPr>
        <p:spPr>
          <a:xfrm flipV="1">
            <a:off x="-9528" y="5816598"/>
            <a:ext cx="9163046" cy="1041401"/>
          </a:xfrm>
          <a:custGeom>
            <a:avLst/>
            <a:gdLst>
              <a:gd name="f0" fmla="val 10800000"/>
              <a:gd name="f1" fmla="val 5400000"/>
              <a:gd name="f2" fmla="val 180"/>
              <a:gd name="f3" fmla="val w"/>
              <a:gd name="f4" fmla="val h"/>
              <a:gd name="f5" fmla="val 0"/>
              <a:gd name="f6" fmla="val 5772"/>
              <a:gd name="f7" fmla="val 656"/>
              <a:gd name="f8" fmla="val 6"/>
              <a:gd name="f9" fmla="val 2"/>
              <a:gd name="f10" fmla="val 2542"/>
              <a:gd name="f11" fmla="val 2746"/>
              <a:gd name="f12" fmla="val 101"/>
              <a:gd name="f13" fmla="val 3828"/>
              <a:gd name="f14" fmla="val 367"/>
              <a:gd name="f15" fmla="val 4374"/>
              <a:gd name="f16" fmla="val 4920"/>
              <a:gd name="f17" fmla="val 5526"/>
              <a:gd name="f18" fmla="val 152"/>
              <a:gd name="f19" fmla="val 5766"/>
              <a:gd name="f20" fmla="val 55"/>
              <a:gd name="f21" fmla="val 213"/>
              <a:gd name="f22" fmla="val 5670"/>
              <a:gd name="f23" fmla="val 257"/>
              <a:gd name="f24" fmla="val 5016"/>
              <a:gd name="f25" fmla="val 441"/>
              <a:gd name="f26" fmla="val 4302"/>
              <a:gd name="f27" fmla="val 439"/>
              <a:gd name="f28" fmla="val 3588"/>
              <a:gd name="f29" fmla="val 437"/>
              <a:gd name="f30" fmla="val 2205"/>
              <a:gd name="f31" fmla="val 165"/>
              <a:gd name="f32" fmla="val 1488"/>
              <a:gd name="f33" fmla="val 201"/>
              <a:gd name="f34" fmla="val 750"/>
              <a:gd name="f35" fmla="val 209"/>
              <a:gd name="f36" fmla="val 270"/>
              <a:gd name="f37" fmla="val 482"/>
              <a:gd name="f38" fmla="+- 0 0 -90"/>
              <a:gd name="f39" fmla="*/ f3 1 5772"/>
              <a:gd name="f40" fmla="*/ f4 1 656"/>
              <a:gd name="f41" fmla="+- f7 0 f5"/>
              <a:gd name="f42" fmla="+- f6 0 f5"/>
              <a:gd name="f43" fmla="*/ f38 f0 1"/>
              <a:gd name="f44" fmla="*/ f42 1 5772"/>
              <a:gd name="f45" fmla="*/ f41 1 656"/>
              <a:gd name="f46" fmla="*/ f43 1 f2"/>
              <a:gd name="f47" fmla="*/ 6 1 f44"/>
              <a:gd name="f48" fmla="*/ 2 1 f45"/>
              <a:gd name="f49" fmla="*/ 2542 1 f44"/>
              <a:gd name="f50" fmla="*/ 0 1 f45"/>
              <a:gd name="f51" fmla="*/ 4374 1 f44"/>
              <a:gd name="f52" fmla="*/ 367 1 f45"/>
              <a:gd name="f53" fmla="*/ 5766 1 f44"/>
              <a:gd name="f54" fmla="*/ 55 1 f45"/>
              <a:gd name="f55" fmla="*/ 5772 1 f44"/>
              <a:gd name="f56" fmla="*/ 213 1 f45"/>
              <a:gd name="f57" fmla="*/ 4302 1 f44"/>
              <a:gd name="f58" fmla="*/ 439 1 f45"/>
              <a:gd name="f59" fmla="*/ 1488 1 f44"/>
              <a:gd name="f60" fmla="*/ 201 1 f45"/>
              <a:gd name="f61" fmla="*/ 0 1 f44"/>
              <a:gd name="f62" fmla="*/ 656 1 f45"/>
              <a:gd name="f63" fmla="+- f46 0 f1"/>
              <a:gd name="f64" fmla="*/ f61 f39 1"/>
              <a:gd name="f65" fmla="*/ f55 f39 1"/>
              <a:gd name="f66" fmla="*/ f62 f40 1"/>
              <a:gd name="f67" fmla="*/ f50 f40 1"/>
              <a:gd name="f68" fmla="*/ f47 f39 1"/>
              <a:gd name="f69" fmla="*/ f48 f40 1"/>
              <a:gd name="f70" fmla="*/ f49 f39 1"/>
              <a:gd name="f71" fmla="*/ f51 f39 1"/>
              <a:gd name="f72" fmla="*/ f52 f40 1"/>
              <a:gd name="f73" fmla="*/ f53 f39 1"/>
              <a:gd name="f74" fmla="*/ f54 f40 1"/>
              <a:gd name="f75" fmla="*/ f56 f40 1"/>
              <a:gd name="f76" fmla="*/ f57 f39 1"/>
              <a:gd name="f77" fmla="*/ f58 f40 1"/>
              <a:gd name="f78" fmla="*/ f59 f39 1"/>
              <a:gd name="f79" fmla="*/ f60 f40 1"/>
            </a:gdLst>
            <a:ahLst/>
            <a:cxnLst>
              <a:cxn ang="3cd4">
                <a:pos x="hc" y="t"/>
              </a:cxn>
              <a:cxn ang="0">
                <a:pos x="r" y="vc"/>
              </a:cxn>
              <a:cxn ang="cd4">
                <a:pos x="hc" y="b"/>
              </a:cxn>
              <a:cxn ang="cd2">
                <a:pos x="l" y="vc"/>
              </a:cxn>
              <a:cxn ang="f63">
                <a:pos x="f68" y="f69"/>
              </a:cxn>
              <a:cxn ang="f63">
                <a:pos x="f70" y="f67"/>
              </a:cxn>
              <a:cxn ang="f63">
                <a:pos x="f71" y="f72"/>
              </a:cxn>
              <a:cxn ang="f63">
                <a:pos x="f73" y="f74"/>
              </a:cxn>
              <a:cxn ang="f63">
                <a:pos x="f65" y="f75"/>
              </a:cxn>
              <a:cxn ang="f63">
                <a:pos x="f76" y="f77"/>
              </a:cxn>
              <a:cxn ang="f63">
                <a:pos x="f78" y="f79"/>
              </a:cxn>
              <a:cxn ang="f63">
                <a:pos x="f64" y="f66"/>
              </a:cxn>
              <a:cxn ang="f63">
                <a:pos x="f68" y="f69"/>
              </a:cxn>
            </a:cxnLst>
            <a:rect l="f64" t="f67" r="f65" b="f66"/>
            <a:pathLst>
              <a:path w="5772" h="656">
                <a:moveTo>
                  <a:pt x="f8" y="f9"/>
                </a:moveTo>
                <a:lnTo>
                  <a:pt x="f10" y="f5"/>
                </a:lnTo>
                <a:cubicBezTo>
                  <a:pt x="f11" y="f12"/>
                  <a:pt x="f13" y="f14"/>
                  <a:pt x="f15" y="f14"/>
                </a:cubicBezTo>
                <a:cubicBezTo>
                  <a:pt x="f16" y="f14"/>
                  <a:pt x="f17" y="f18"/>
                  <a:pt x="f19" y="f20"/>
                </a:cubicBezTo>
                <a:lnTo>
                  <a:pt x="f6" y="f21"/>
                </a:lnTo>
                <a:cubicBezTo>
                  <a:pt x="f22" y="f23"/>
                  <a:pt x="f24" y="f25"/>
                  <a:pt x="f26" y="f27"/>
                </a:cubicBezTo>
                <a:cubicBezTo>
                  <a:pt x="f28" y="f29"/>
                  <a:pt x="f30" y="f31"/>
                  <a:pt x="f32" y="f33"/>
                </a:cubicBezTo>
                <a:cubicBezTo>
                  <a:pt x="f34" y="f35"/>
                  <a:pt x="f36" y="f37"/>
                  <a:pt x="f5" y="f7"/>
                </a:cubicBezTo>
                <a:lnTo>
                  <a:pt x="f8" y="f9"/>
                </a:lnTo>
                <a:close/>
              </a:path>
            </a:pathLst>
          </a:custGeom>
          <a:gradFill>
            <a:gsLst>
              <a:gs pos="0">
                <a:srgbClr val="95302E">
                  <a:alpha val="45000"/>
                </a:srgbClr>
              </a:gs>
              <a:gs pos="100000">
                <a:srgbClr val="95C237">
                  <a:alpha val="5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11" name="Freeform 10"/>
          <p:cNvSpPr/>
          <p:nvPr/>
        </p:nvSpPr>
        <p:spPr>
          <a:xfrm flipV="1">
            <a:off x="4381503" y="6219821"/>
            <a:ext cx="4762496" cy="638178"/>
          </a:xfrm>
          <a:custGeom>
            <a:avLst/>
            <a:gdLst>
              <a:gd name="f0" fmla="val 10800000"/>
              <a:gd name="f1" fmla="val 5400000"/>
              <a:gd name="f2" fmla="val 180"/>
              <a:gd name="f3" fmla="val w"/>
              <a:gd name="f4" fmla="val h"/>
              <a:gd name="f5" fmla="val 0"/>
              <a:gd name="f6" fmla="val 3000"/>
              <a:gd name="f7" fmla="val 595"/>
              <a:gd name="f8" fmla="val 174"/>
              <a:gd name="f9" fmla="val 102"/>
              <a:gd name="f10" fmla="val 1168"/>
              <a:gd name="f11" fmla="val 533"/>
              <a:gd name="f12" fmla="val 1668"/>
              <a:gd name="f13" fmla="val 564"/>
              <a:gd name="f14" fmla="val 2168"/>
              <a:gd name="f15" fmla="val 2778"/>
              <a:gd name="f16" fmla="val 279"/>
              <a:gd name="f17" fmla="val 186"/>
              <a:gd name="f18" fmla="val 6"/>
              <a:gd name="f19" fmla="+- 0 0 -90"/>
              <a:gd name="f20" fmla="*/ f3 1 3000"/>
              <a:gd name="f21" fmla="*/ f4 1 595"/>
              <a:gd name="f22" fmla="+- f7 0 f5"/>
              <a:gd name="f23" fmla="+- f6 0 f5"/>
              <a:gd name="f24" fmla="*/ f19 f0 1"/>
              <a:gd name="f25" fmla="*/ f23 1 3000"/>
              <a:gd name="f26" fmla="*/ f22 1 595"/>
              <a:gd name="f27" fmla="*/ f24 1 f2"/>
              <a:gd name="f28" fmla="*/ 0 1 f25"/>
              <a:gd name="f29" fmla="*/ 0 1 f26"/>
              <a:gd name="f30" fmla="*/ 1668 1 f25"/>
              <a:gd name="f31" fmla="*/ 564 1 f26"/>
              <a:gd name="f32" fmla="*/ 3000 1 f25"/>
              <a:gd name="f33" fmla="*/ 186 1 f26"/>
              <a:gd name="f34" fmla="*/ 6 1 f26"/>
              <a:gd name="f35" fmla="*/ 595 1 f26"/>
              <a:gd name="f36" fmla="+- f27 0 f1"/>
              <a:gd name="f37" fmla="*/ f28 f20 1"/>
              <a:gd name="f38" fmla="*/ f32 f20 1"/>
              <a:gd name="f39" fmla="*/ f35 f21 1"/>
              <a:gd name="f40" fmla="*/ f29 f21 1"/>
              <a:gd name="f41" fmla="*/ f30 f20 1"/>
              <a:gd name="f42" fmla="*/ f31 f21 1"/>
              <a:gd name="f43" fmla="*/ f33 f21 1"/>
              <a:gd name="f44" fmla="*/ f34 f21 1"/>
            </a:gdLst>
            <a:ahLst/>
            <a:cxnLst>
              <a:cxn ang="3cd4">
                <a:pos x="hc" y="t"/>
              </a:cxn>
              <a:cxn ang="0">
                <a:pos x="r" y="vc"/>
              </a:cxn>
              <a:cxn ang="cd4">
                <a:pos x="hc" y="b"/>
              </a:cxn>
              <a:cxn ang="cd2">
                <a:pos x="l" y="vc"/>
              </a:cxn>
              <a:cxn ang="f36">
                <a:pos x="f37" y="f40"/>
              </a:cxn>
              <a:cxn ang="f36">
                <a:pos x="f41" y="f42"/>
              </a:cxn>
              <a:cxn ang="f36">
                <a:pos x="f38" y="f43"/>
              </a:cxn>
              <a:cxn ang="f36">
                <a:pos x="f38" y="f44"/>
              </a:cxn>
              <a:cxn ang="f36">
                <a:pos x="f37" y="f40"/>
              </a:cxn>
            </a:cxnLst>
            <a:rect l="f37" t="f40" r="f38" b="f39"/>
            <a:pathLst>
              <a:path w="3000" h="595">
                <a:moveTo>
                  <a:pt x="f5" y="f5"/>
                </a:moveTo>
                <a:cubicBezTo>
                  <a:pt x="f8" y="f9"/>
                  <a:pt x="f10" y="f11"/>
                  <a:pt x="f12" y="f13"/>
                </a:cubicBezTo>
                <a:cubicBezTo>
                  <a:pt x="f14" y="f7"/>
                  <a:pt x="f15" y="f16"/>
                  <a:pt x="f6" y="f17"/>
                </a:cubicBezTo>
                <a:lnTo>
                  <a:pt x="f6" y="f18"/>
                </a:lnTo>
                <a:lnTo>
                  <a:pt x="f5" y="f5"/>
                </a:lnTo>
                <a:close/>
              </a:path>
            </a:pathLst>
          </a:custGeom>
          <a:gradFill>
            <a:gsLst>
              <a:gs pos="0">
                <a:srgbClr val="749434">
                  <a:alpha val="30000"/>
                </a:srgbClr>
              </a:gs>
              <a:gs pos="100000">
                <a:srgbClr val="BD322E">
                  <a:alpha val="4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Tree>
    <p:extLst>
      <p:ext uri="{BB962C8B-B14F-4D97-AF65-F5344CB8AC3E}">
        <p14:creationId xmlns:p14="http://schemas.microsoft.com/office/powerpoint/2010/main" val="5609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sx="108310" sy="108310" algn="tl"/>
        </a:blipFill>
        <a:effectLst/>
      </p:bgPr>
    </p:bg>
    <p:spTree>
      <p:nvGrpSpPr>
        <p:cNvPr id="1" name=""/>
        <p:cNvGrpSpPr/>
        <p:nvPr/>
      </p:nvGrpSpPr>
      <p:grpSpPr>
        <a:xfrm>
          <a:off x="0" y="0"/>
          <a:ext cx="0" cy="0"/>
          <a:chOff x="0" y="0"/>
          <a:chExt cx="0" cy="0"/>
        </a:xfrm>
      </p:grpSpPr>
      <p:sp>
        <p:nvSpPr>
          <p:cNvPr id="2" name="Freeform 6"/>
          <p:cNvSpPr/>
          <p:nvPr/>
        </p:nvSpPr>
        <p:spPr>
          <a:xfrm>
            <a:off x="-9528" y="-7141"/>
            <a:ext cx="9163046" cy="1041401"/>
          </a:xfrm>
          <a:custGeom>
            <a:avLst/>
            <a:gdLst>
              <a:gd name="f0" fmla="val 10800000"/>
              <a:gd name="f1" fmla="val 5400000"/>
              <a:gd name="f2" fmla="val 180"/>
              <a:gd name="f3" fmla="val w"/>
              <a:gd name="f4" fmla="val h"/>
              <a:gd name="f5" fmla="val 0"/>
              <a:gd name="f6" fmla="val 5772"/>
              <a:gd name="f7" fmla="val 656"/>
              <a:gd name="f8" fmla="val 6"/>
              <a:gd name="f9" fmla="val 2"/>
              <a:gd name="f10" fmla="val 2542"/>
              <a:gd name="f11" fmla="val 2746"/>
              <a:gd name="f12" fmla="val 101"/>
              <a:gd name="f13" fmla="val 3828"/>
              <a:gd name="f14" fmla="val 367"/>
              <a:gd name="f15" fmla="val 4374"/>
              <a:gd name="f16" fmla="val 4920"/>
              <a:gd name="f17" fmla="val 5526"/>
              <a:gd name="f18" fmla="val 152"/>
              <a:gd name="f19" fmla="val 5766"/>
              <a:gd name="f20" fmla="val 55"/>
              <a:gd name="f21" fmla="val 213"/>
              <a:gd name="f22" fmla="val 5670"/>
              <a:gd name="f23" fmla="val 257"/>
              <a:gd name="f24" fmla="val 5016"/>
              <a:gd name="f25" fmla="val 441"/>
              <a:gd name="f26" fmla="val 4302"/>
              <a:gd name="f27" fmla="val 439"/>
              <a:gd name="f28" fmla="val 3588"/>
              <a:gd name="f29" fmla="val 437"/>
              <a:gd name="f30" fmla="val 2205"/>
              <a:gd name="f31" fmla="val 165"/>
              <a:gd name="f32" fmla="val 1488"/>
              <a:gd name="f33" fmla="val 201"/>
              <a:gd name="f34" fmla="val 750"/>
              <a:gd name="f35" fmla="val 209"/>
              <a:gd name="f36" fmla="val 270"/>
              <a:gd name="f37" fmla="val 482"/>
              <a:gd name="f38" fmla="+- 0 0 -90"/>
              <a:gd name="f39" fmla="*/ f3 1 5772"/>
              <a:gd name="f40" fmla="*/ f4 1 656"/>
              <a:gd name="f41" fmla="+- f7 0 f5"/>
              <a:gd name="f42" fmla="+- f6 0 f5"/>
              <a:gd name="f43" fmla="*/ f38 f0 1"/>
              <a:gd name="f44" fmla="*/ f42 1 5772"/>
              <a:gd name="f45" fmla="*/ f41 1 656"/>
              <a:gd name="f46" fmla="*/ f43 1 f2"/>
              <a:gd name="f47" fmla="*/ 6 1 f44"/>
              <a:gd name="f48" fmla="*/ 2 1 f45"/>
              <a:gd name="f49" fmla="*/ 2542 1 f44"/>
              <a:gd name="f50" fmla="*/ 0 1 f45"/>
              <a:gd name="f51" fmla="*/ 4374 1 f44"/>
              <a:gd name="f52" fmla="*/ 367 1 f45"/>
              <a:gd name="f53" fmla="*/ 5766 1 f44"/>
              <a:gd name="f54" fmla="*/ 55 1 f45"/>
              <a:gd name="f55" fmla="*/ 5772 1 f44"/>
              <a:gd name="f56" fmla="*/ 213 1 f45"/>
              <a:gd name="f57" fmla="*/ 4302 1 f44"/>
              <a:gd name="f58" fmla="*/ 439 1 f45"/>
              <a:gd name="f59" fmla="*/ 1488 1 f44"/>
              <a:gd name="f60" fmla="*/ 201 1 f45"/>
              <a:gd name="f61" fmla="*/ 0 1 f44"/>
              <a:gd name="f62" fmla="*/ 656 1 f45"/>
              <a:gd name="f63" fmla="+- f46 0 f1"/>
              <a:gd name="f64" fmla="*/ f61 f39 1"/>
              <a:gd name="f65" fmla="*/ f55 f39 1"/>
              <a:gd name="f66" fmla="*/ f62 f40 1"/>
              <a:gd name="f67" fmla="*/ f50 f40 1"/>
              <a:gd name="f68" fmla="*/ f47 f39 1"/>
              <a:gd name="f69" fmla="*/ f48 f40 1"/>
              <a:gd name="f70" fmla="*/ f49 f39 1"/>
              <a:gd name="f71" fmla="*/ f51 f39 1"/>
              <a:gd name="f72" fmla="*/ f52 f40 1"/>
              <a:gd name="f73" fmla="*/ f53 f39 1"/>
              <a:gd name="f74" fmla="*/ f54 f40 1"/>
              <a:gd name="f75" fmla="*/ f56 f40 1"/>
              <a:gd name="f76" fmla="*/ f57 f39 1"/>
              <a:gd name="f77" fmla="*/ f58 f40 1"/>
              <a:gd name="f78" fmla="*/ f59 f39 1"/>
              <a:gd name="f79" fmla="*/ f60 f40 1"/>
            </a:gdLst>
            <a:ahLst/>
            <a:cxnLst>
              <a:cxn ang="3cd4">
                <a:pos x="hc" y="t"/>
              </a:cxn>
              <a:cxn ang="0">
                <a:pos x="r" y="vc"/>
              </a:cxn>
              <a:cxn ang="cd4">
                <a:pos x="hc" y="b"/>
              </a:cxn>
              <a:cxn ang="cd2">
                <a:pos x="l" y="vc"/>
              </a:cxn>
              <a:cxn ang="f63">
                <a:pos x="f68" y="f69"/>
              </a:cxn>
              <a:cxn ang="f63">
                <a:pos x="f70" y="f67"/>
              </a:cxn>
              <a:cxn ang="f63">
                <a:pos x="f71" y="f72"/>
              </a:cxn>
              <a:cxn ang="f63">
                <a:pos x="f73" y="f74"/>
              </a:cxn>
              <a:cxn ang="f63">
                <a:pos x="f65" y="f75"/>
              </a:cxn>
              <a:cxn ang="f63">
                <a:pos x="f76" y="f77"/>
              </a:cxn>
              <a:cxn ang="f63">
                <a:pos x="f78" y="f79"/>
              </a:cxn>
              <a:cxn ang="f63">
                <a:pos x="f64" y="f66"/>
              </a:cxn>
              <a:cxn ang="f63">
                <a:pos x="f68" y="f69"/>
              </a:cxn>
            </a:cxnLst>
            <a:rect l="f64" t="f67" r="f65" b="f66"/>
            <a:pathLst>
              <a:path w="5772" h="656">
                <a:moveTo>
                  <a:pt x="f8" y="f9"/>
                </a:moveTo>
                <a:lnTo>
                  <a:pt x="f10" y="f5"/>
                </a:lnTo>
                <a:cubicBezTo>
                  <a:pt x="f11" y="f12"/>
                  <a:pt x="f13" y="f14"/>
                  <a:pt x="f15" y="f14"/>
                </a:cubicBezTo>
                <a:cubicBezTo>
                  <a:pt x="f16" y="f14"/>
                  <a:pt x="f17" y="f18"/>
                  <a:pt x="f19" y="f20"/>
                </a:cubicBezTo>
                <a:lnTo>
                  <a:pt x="f6" y="f21"/>
                </a:lnTo>
                <a:cubicBezTo>
                  <a:pt x="f22" y="f23"/>
                  <a:pt x="f24" y="f25"/>
                  <a:pt x="f26" y="f27"/>
                </a:cubicBezTo>
                <a:cubicBezTo>
                  <a:pt x="f28" y="f29"/>
                  <a:pt x="f30" y="f31"/>
                  <a:pt x="f32" y="f33"/>
                </a:cubicBezTo>
                <a:cubicBezTo>
                  <a:pt x="f34" y="f35"/>
                  <a:pt x="f36" y="f37"/>
                  <a:pt x="f5" y="f7"/>
                </a:cubicBezTo>
                <a:lnTo>
                  <a:pt x="f8" y="f9"/>
                </a:lnTo>
                <a:close/>
              </a:path>
            </a:pathLst>
          </a:custGeom>
          <a:gradFill>
            <a:gsLst>
              <a:gs pos="0">
                <a:srgbClr val="95302E">
                  <a:alpha val="45000"/>
                </a:srgbClr>
              </a:gs>
              <a:gs pos="100000">
                <a:srgbClr val="95C237">
                  <a:alpha val="5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3" name="Freeform 7"/>
          <p:cNvSpPr/>
          <p:nvPr/>
        </p:nvSpPr>
        <p:spPr>
          <a:xfrm>
            <a:off x="4381503" y="-7141"/>
            <a:ext cx="4762496" cy="638178"/>
          </a:xfrm>
          <a:custGeom>
            <a:avLst/>
            <a:gdLst>
              <a:gd name="f0" fmla="val 10800000"/>
              <a:gd name="f1" fmla="val 5400000"/>
              <a:gd name="f2" fmla="val 180"/>
              <a:gd name="f3" fmla="val w"/>
              <a:gd name="f4" fmla="val h"/>
              <a:gd name="f5" fmla="val 0"/>
              <a:gd name="f6" fmla="val 3000"/>
              <a:gd name="f7" fmla="val 595"/>
              <a:gd name="f8" fmla="val 174"/>
              <a:gd name="f9" fmla="val 102"/>
              <a:gd name="f10" fmla="val 1168"/>
              <a:gd name="f11" fmla="val 533"/>
              <a:gd name="f12" fmla="val 1668"/>
              <a:gd name="f13" fmla="val 564"/>
              <a:gd name="f14" fmla="val 2168"/>
              <a:gd name="f15" fmla="val 2778"/>
              <a:gd name="f16" fmla="val 279"/>
              <a:gd name="f17" fmla="val 186"/>
              <a:gd name="f18" fmla="val 6"/>
              <a:gd name="f19" fmla="+- 0 0 -90"/>
              <a:gd name="f20" fmla="*/ f3 1 3000"/>
              <a:gd name="f21" fmla="*/ f4 1 595"/>
              <a:gd name="f22" fmla="+- f7 0 f5"/>
              <a:gd name="f23" fmla="+- f6 0 f5"/>
              <a:gd name="f24" fmla="*/ f19 f0 1"/>
              <a:gd name="f25" fmla="*/ f23 1 3000"/>
              <a:gd name="f26" fmla="*/ f22 1 595"/>
              <a:gd name="f27" fmla="*/ f24 1 f2"/>
              <a:gd name="f28" fmla="*/ 0 1 f25"/>
              <a:gd name="f29" fmla="*/ 0 1 f26"/>
              <a:gd name="f30" fmla="*/ 1668 1 f25"/>
              <a:gd name="f31" fmla="*/ 564 1 f26"/>
              <a:gd name="f32" fmla="*/ 3000 1 f25"/>
              <a:gd name="f33" fmla="*/ 186 1 f26"/>
              <a:gd name="f34" fmla="*/ 6 1 f26"/>
              <a:gd name="f35" fmla="*/ 595 1 f26"/>
              <a:gd name="f36" fmla="+- f27 0 f1"/>
              <a:gd name="f37" fmla="*/ f28 f20 1"/>
              <a:gd name="f38" fmla="*/ f32 f20 1"/>
              <a:gd name="f39" fmla="*/ f35 f21 1"/>
              <a:gd name="f40" fmla="*/ f29 f21 1"/>
              <a:gd name="f41" fmla="*/ f30 f20 1"/>
              <a:gd name="f42" fmla="*/ f31 f21 1"/>
              <a:gd name="f43" fmla="*/ f33 f21 1"/>
              <a:gd name="f44" fmla="*/ f34 f21 1"/>
            </a:gdLst>
            <a:ahLst/>
            <a:cxnLst>
              <a:cxn ang="3cd4">
                <a:pos x="hc" y="t"/>
              </a:cxn>
              <a:cxn ang="0">
                <a:pos x="r" y="vc"/>
              </a:cxn>
              <a:cxn ang="cd4">
                <a:pos x="hc" y="b"/>
              </a:cxn>
              <a:cxn ang="cd2">
                <a:pos x="l" y="vc"/>
              </a:cxn>
              <a:cxn ang="f36">
                <a:pos x="f37" y="f40"/>
              </a:cxn>
              <a:cxn ang="f36">
                <a:pos x="f41" y="f42"/>
              </a:cxn>
              <a:cxn ang="f36">
                <a:pos x="f38" y="f43"/>
              </a:cxn>
              <a:cxn ang="f36">
                <a:pos x="f38" y="f44"/>
              </a:cxn>
              <a:cxn ang="f36">
                <a:pos x="f37" y="f40"/>
              </a:cxn>
            </a:cxnLst>
            <a:rect l="f37" t="f40" r="f38" b="f39"/>
            <a:pathLst>
              <a:path w="3000" h="595">
                <a:moveTo>
                  <a:pt x="f5" y="f5"/>
                </a:moveTo>
                <a:cubicBezTo>
                  <a:pt x="f8" y="f9"/>
                  <a:pt x="f10" y="f11"/>
                  <a:pt x="f12" y="f13"/>
                </a:cubicBezTo>
                <a:cubicBezTo>
                  <a:pt x="f14" y="f7"/>
                  <a:pt x="f15" y="f16"/>
                  <a:pt x="f6" y="f17"/>
                </a:cubicBezTo>
                <a:lnTo>
                  <a:pt x="f6" y="f18"/>
                </a:lnTo>
                <a:lnTo>
                  <a:pt x="f5" y="f5"/>
                </a:lnTo>
                <a:close/>
              </a:path>
            </a:pathLst>
          </a:custGeom>
          <a:gradFill>
            <a:gsLst>
              <a:gs pos="0">
                <a:srgbClr val="749434">
                  <a:alpha val="30000"/>
                </a:srgbClr>
              </a:gs>
              <a:gs pos="100000">
                <a:srgbClr val="BD322E">
                  <a:alpha val="45000"/>
                </a:srgbClr>
              </a:gs>
            </a:gsLst>
            <a:lin ang="5400000"/>
          </a:gra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4" name="Title Placeholder 8"/>
          <p:cNvSpPr txBox="1">
            <a:spLocks noGrp="1"/>
          </p:cNvSpPr>
          <p:nvPr>
            <p:ph type="title"/>
          </p:nvPr>
        </p:nvSpPr>
        <p:spPr>
          <a:xfrm>
            <a:off x="457200" y="704088"/>
            <a:ext cx="8229600" cy="1143000"/>
          </a:xfrm>
          <a:prstGeom prst="rect">
            <a:avLst/>
          </a:prstGeom>
          <a:noFill/>
          <a:ln>
            <a:noFill/>
          </a:ln>
        </p:spPr>
        <p:txBody>
          <a:bodyPr vert="horz" wrap="square" lIns="0" tIns="45720" rIns="0" bIns="0" anchor="b" anchorCtr="0" compatLnSpc="1"/>
          <a:lstStyle/>
          <a:p>
            <a:pPr lvl="0"/>
            <a:r>
              <a:rPr lang="en-US"/>
              <a:t>Click to edit Master title style</a:t>
            </a:r>
          </a:p>
        </p:txBody>
      </p:sp>
      <p:sp>
        <p:nvSpPr>
          <p:cNvPr id="5" name="Text Placeholder 29"/>
          <p:cNvSpPr txBox="1">
            <a:spLocks noGrp="1"/>
          </p:cNvSpPr>
          <p:nvPr>
            <p:ph type="body" idx="1"/>
          </p:nvPr>
        </p:nvSpPr>
        <p:spPr>
          <a:xfrm>
            <a:off x="457200" y="1935483"/>
            <a:ext cx="8229600" cy="438912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2"/>
          </p:nvPr>
        </p:nvSpPr>
        <p:spPr>
          <a:xfrm>
            <a:off x="457200" y="6356351"/>
            <a:ext cx="2133596" cy="365129"/>
          </a:xfrm>
          <a:prstGeom prst="rect">
            <a:avLst/>
          </a:prstGeom>
          <a:noFill/>
          <a:ln>
            <a:noFill/>
          </a:ln>
        </p:spPr>
        <p:txBody>
          <a:bodyPr vert="horz" wrap="square" lIns="0" tIns="0" rIns="0" bIns="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1D4577"/>
                </a:solidFill>
                <a:uFillTx/>
                <a:latin typeface="Constantia"/>
              </a:defRPr>
            </a:lvl1pPr>
          </a:lstStyle>
          <a:p>
            <a:pPr lvl="0"/>
            <a:fld id="{10E802E3-28E0-44C6-8C8E-EB1ADC3912A8}" type="datetime1">
              <a:rPr lang="en-GB"/>
              <a:pPr lvl="0"/>
              <a:t>25/09/2018</a:t>
            </a:fld>
            <a:endParaRPr lang="en-GB"/>
          </a:p>
        </p:txBody>
      </p:sp>
      <p:sp>
        <p:nvSpPr>
          <p:cNvPr id="7" name="Footer Placeholder 21"/>
          <p:cNvSpPr txBox="1">
            <a:spLocks noGrp="1"/>
          </p:cNvSpPr>
          <p:nvPr>
            <p:ph type="ftr" sz="quarter" idx="3"/>
          </p:nvPr>
        </p:nvSpPr>
        <p:spPr>
          <a:xfrm>
            <a:off x="2667003" y="6356351"/>
            <a:ext cx="3352803" cy="365129"/>
          </a:xfrm>
          <a:prstGeom prst="rect">
            <a:avLst/>
          </a:prstGeom>
          <a:noFill/>
          <a:ln>
            <a:noFill/>
          </a:ln>
        </p:spPr>
        <p:txBody>
          <a:bodyPr vert="horz" wrap="square" lIns="0" tIns="0" rIns="0" bIns="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1D4577"/>
                </a:solidFill>
                <a:uFillTx/>
                <a:latin typeface="Constantia"/>
              </a:defRPr>
            </a:lvl1pPr>
          </a:lstStyle>
          <a:p>
            <a:pPr lvl="0"/>
            <a:endParaRPr lang="en-GB"/>
          </a:p>
        </p:txBody>
      </p:sp>
      <p:sp>
        <p:nvSpPr>
          <p:cNvPr id="8" name="Slide Number Placeholder 17"/>
          <p:cNvSpPr txBox="1">
            <a:spLocks noGrp="1"/>
          </p:cNvSpPr>
          <p:nvPr>
            <p:ph type="sldNum" sz="quarter" idx="4"/>
          </p:nvPr>
        </p:nvSpPr>
        <p:spPr>
          <a:xfrm>
            <a:off x="7924803" y="6356351"/>
            <a:ext cx="761996" cy="365129"/>
          </a:xfrm>
          <a:prstGeom prst="rect">
            <a:avLst/>
          </a:prstGeom>
          <a:noFill/>
          <a:ln>
            <a:noFill/>
          </a:ln>
        </p:spPr>
        <p:txBody>
          <a:bodyPr vert="horz" wrap="square" lIns="0" tIns="0" rIns="0" bIns="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1D4577"/>
                </a:solidFill>
                <a:uFillTx/>
                <a:latin typeface="Constantia"/>
              </a:defRPr>
            </a:lvl1pPr>
          </a:lstStyle>
          <a:p>
            <a:pPr lvl="0"/>
            <a:fld id="{552EEBDA-FF70-475C-B29C-84DEC9074424}" type="slidenum">
              <a:t>‹#›</a:t>
            </a:fld>
            <a:endParaRPr lang="en-GB"/>
          </a:p>
        </p:txBody>
      </p:sp>
      <p:grpSp>
        <p:nvGrpSpPr>
          <p:cNvPr id="9" name="Group 1"/>
          <p:cNvGrpSpPr/>
          <p:nvPr/>
        </p:nvGrpSpPr>
        <p:grpSpPr>
          <a:xfrm>
            <a:off x="-19010" y="202411"/>
            <a:ext cx="9180538" cy="649224"/>
            <a:chOff x="-19010" y="202411"/>
            <a:chExt cx="9180538" cy="649224"/>
          </a:xfrm>
        </p:grpSpPr>
        <p:sp>
          <p:nvSpPr>
            <p:cNvPr id="10" name="Freeform 11"/>
            <p:cNvSpPr/>
            <p:nvPr/>
          </p:nvSpPr>
          <p:spPr>
            <a:xfrm rot="21435692">
              <a:off x="-19010" y="202411"/>
              <a:ext cx="9163046" cy="649224"/>
            </a:xfrm>
            <a:custGeom>
              <a:avLst/>
              <a:gdLst>
                <a:gd name="f0" fmla="val 10800000"/>
                <a:gd name="f1" fmla="val 5400000"/>
                <a:gd name="f2" fmla="val 180"/>
                <a:gd name="f3" fmla="val w"/>
                <a:gd name="f4" fmla="val h"/>
                <a:gd name="f5" fmla="val 0"/>
                <a:gd name="f6" fmla="val 5772"/>
                <a:gd name="f7" fmla="val 1055"/>
                <a:gd name="f8" fmla="val 966"/>
                <a:gd name="f9" fmla="val 282"/>
                <a:gd name="f10" fmla="val 738"/>
                <a:gd name="f11" fmla="val 923"/>
                <a:gd name="f12" fmla="val 275"/>
                <a:gd name="f13" fmla="val 1608"/>
                <a:gd name="f14" fmla="val 2293"/>
                <a:gd name="f15" fmla="val 289"/>
                <a:gd name="f16" fmla="val 3416"/>
                <a:gd name="f17" fmla="val 4110"/>
                <a:gd name="f18" fmla="val 1008"/>
                <a:gd name="f19" fmla="val 4804"/>
                <a:gd name="f20" fmla="val 961"/>
                <a:gd name="f21" fmla="val 5426"/>
                <a:gd name="f22" fmla="val 210"/>
                <a:gd name="f23" fmla="+- 0 0 -90"/>
                <a:gd name="f24" fmla="*/ f3 1 5772"/>
                <a:gd name="f25" fmla="*/ f4 1 1055"/>
                <a:gd name="f26" fmla="+- f7 0 f5"/>
                <a:gd name="f27" fmla="+- f6 0 f5"/>
                <a:gd name="f28" fmla="*/ f23 f0 1"/>
                <a:gd name="f29" fmla="*/ f27 1 5772"/>
                <a:gd name="f30" fmla="*/ f26 1 1055"/>
                <a:gd name="f31" fmla="*/ f28 1 f2"/>
                <a:gd name="f32" fmla="*/ 0 1 f29"/>
                <a:gd name="f33" fmla="*/ 966 1 f30"/>
                <a:gd name="f34" fmla="*/ 1608 1 f29"/>
                <a:gd name="f35" fmla="*/ 282 1 f30"/>
                <a:gd name="f36" fmla="*/ 4110 1 f29"/>
                <a:gd name="f37" fmla="*/ 1008 1 f30"/>
                <a:gd name="f38" fmla="*/ 5772 1 f29"/>
                <a:gd name="f39" fmla="*/ 0 1 f30"/>
                <a:gd name="f40" fmla="*/ 1055 1 f30"/>
                <a:gd name="f41" fmla="+- f31 0 f1"/>
                <a:gd name="f42" fmla="*/ f32 f24 1"/>
                <a:gd name="f43" fmla="*/ f38 f24 1"/>
                <a:gd name="f44" fmla="*/ f40 f25 1"/>
                <a:gd name="f45" fmla="*/ f39 f25 1"/>
                <a:gd name="f46" fmla="*/ f33 f25 1"/>
                <a:gd name="f47" fmla="*/ f34 f24 1"/>
                <a:gd name="f48" fmla="*/ f35 f25 1"/>
                <a:gd name="f49" fmla="*/ f36 f24 1"/>
                <a:gd name="f50" fmla="*/ f37 f25 1"/>
              </a:gdLst>
              <a:ahLst/>
              <a:cxnLst>
                <a:cxn ang="3cd4">
                  <a:pos x="hc" y="t"/>
                </a:cxn>
                <a:cxn ang="0">
                  <a:pos x="r" y="vc"/>
                </a:cxn>
                <a:cxn ang="cd4">
                  <a:pos x="hc" y="b"/>
                </a:cxn>
                <a:cxn ang="cd2">
                  <a:pos x="l" y="vc"/>
                </a:cxn>
                <a:cxn ang="f41">
                  <a:pos x="f42" y="f46"/>
                </a:cxn>
                <a:cxn ang="f41">
                  <a:pos x="f47" y="f48"/>
                </a:cxn>
                <a:cxn ang="f41">
                  <a:pos x="f49" y="f50"/>
                </a:cxn>
                <a:cxn ang="f41">
                  <a:pos x="f43" y="f45"/>
                </a:cxn>
              </a:cxnLst>
              <a:rect l="f42" t="f45" r="f43" b="f44"/>
              <a:pathLst>
                <a:path w="5772" h="1055">
                  <a:moveTo>
                    <a:pt x="f5" y="f8"/>
                  </a:moveTo>
                  <a:cubicBezTo>
                    <a:pt x="f9" y="f10"/>
                    <a:pt x="f11" y="f12"/>
                    <a:pt x="f13" y="f9"/>
                  </a:cubicBezTo>
                  <a:cubicBezTo>
                    <a:pt x="f14" y="f15"/>
                    <a:pt x="f16" y="f7"/>
                    <a:pt x="f17" y="f18"/>
                  </a:cubicBezTo>
                  <a:cubicBezTo>
                    <a:pt x="f19" y="f20"/>
                    <a:pt x="f21" y="f22"/>
                    <a:pt x="f6" y="f5"/>
                  </a:cubicBezTo>
                </a:path>
              </a:pathLst>
            </a:custGeom>
            <a:noFill/>
            <a:ln w="10799">
              <a:solidFill>
                <a:srgbClr val="A94543">
                  <a:alpha val="56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sp>
          <p:nvSpPr>
            <p:cNvPr id="11" name="Freeform 12"/>
            <p:cNvSpPr/>
            <p:nvPr/>
          </p:nvSpPr>
          <p:spPr>
            <a:xfrm rot="21435692">
              <a:off x="-14283" y="275865"/>
              <a:ext cx="9175811" cy="530352"/>
            </a:xfrm>
            <a:custGeom>
              <a:avLst/>
              <a:gdLst>
                <a:gd name="f0" fmla="val 10800000"/>
                <a:gd name="f1" fmla="val 5400000"/>
                <a:gd name="f2" fmla="val 180"/>
                <a:gd name="f3" fmla="val w"/>
                <a:gd name="f4" fmla="val h"/>
                <a:gd name="f5" fmla="val 0"/>
                <a:gd name="f6" fmla="val 5766"/>
                <a:gd name="f7" fmla="val 854"/>
                <a:gd name="f8" fmla="val 732"/>
                <a:gd name="f9" fmla="val 273"/>
                <a:gd name="f10" fmla="val 647"/>
                <a:gd name="f11" fmla="val 951"/>
                <a:gd name="f12" fmla="val 214"/>
                <a:gd name="f13" fmla="val 1638"/>
                <a:gd name="f14" fmla="val 228"/>
                <a:gd name="f15" fmla="val 2325"/>
                <a:gd name="f16" fmla="val 242"/>
                <a:gd name="f17" fmla="val 3434"/>
                <a:gd name="f18" fmla="val 4122"/>
                <a:gd name="f19" fmla="val 816"/>
                <a:gd name="f20" fmla="val 4810"/>
                <a:gd name="f21" fmla="val 778"/>
                <a:gd name="f22" fmla="val 5424"/>
                <a:gd name="f23" fmla="val 170"/>
                <a:gd name="f24" fmla="+- 0 0 -90"/>
                <a:gd name="f25" fmla="*/ f3 1 5766"/>
                <a:gd name="f26" fmla="*/ f4 1 854"/>
                <a:gd name="f27" fmla="+- f7 0 f5"/>
                <a:gd name="f28" fmla="+- f6 0 f5"/>
                <a:gd name="f29" fmla="*/ f24 f0 1"/>
                <a:gd name="f30" fmla="*/ f28 1 5766"/>
                <a:gd name="f31" fmla="*/ f27 1 854"/>
                <a:gd name="f32" fmla="*/ f29 1 f2"/>
                <a:gd name="f33" fmla="*/ 0 1 f30"/>
                <a:gd name="f34" fmla="*/ 732 1 f31"/>
                <a:gd name="f35" fmla="*/ 1638 1 f30"/>
                <a:gd name="f36" fmla="*/ 228 1 f31"/>
                <a:gd name="f37" fmla="*/ 4122 1 f30"/>
                <a:gd name="f38" fmla="*/ 816 1 f31"/>
                <a:gd name="f39" fmla="*/ 5766 1 f30"/>
                <a:gd name="f40" fmla="*/ 0 1 f31"/>
                <a:gd name="f41" fmla="*/ 854 1 f31"/>
                <a:gd name="f42" fmla="+- f32 0 f1"/>
                <a:gd name="f43" fmla="*/ f33 f25 1"/>
                <a:gd name="f44" fmla="*/ f39 f25 1"/>
                <a:gd name="f45" fmla="*/ f41 f26 1"/>
                <a:gd name="f46" fmla="*/ f40 f26 1"/>
                <a:gd name="f47" fmla="*/ f34 f26 1"/>
                <a:gd name="f48" fmla="*/ f35 f25 1"/>
                <a:gd name="f49" fmla="*/ f36 f26 1"/>
                <a:gd name="f50" fmla="*/ f37 f25 1"/>
                <a:gd name="f51" fmla="*/ f38 f26 1"/>
              </a:gdLst>
              <a:ahLst/>
              <a:cxnLst>
                <a:cxn ang="3cd4">
                  <a:pos x="hc" y="t"/>
                </a:cxn>
                <a:cxn ang="0">
                  <a:pos x="r" y="vc"/>
                </a:cxn>
                <a:cxn ang="cd4">
                  <a:pos x="hc" y="b"/>
                </a:cxn>
                <a:cxn ang="cd2">
                  <a:pos x="l" y="vc"/>
                </a:cxn>
                <a:cxn ang="f42">
                  <a:pos x="f43" y="f47"/>
                </a:cxn>
                <a:cxn ang="f42">
                  <a:pos x="f48" y="f49"/>
                </a:cxn>
                <a:cxn ang="f42">
                  <a:pos x="f50" y="f51"/>
                </a:cxn>
                <a:cxn ang="f42">
                  <a:pos x="f44" y="f46"/>
                </a:cxn>
              </a:cxnLst>
              <a:rect l="f43" t="f46" r="f44" b="f45"/>
              <a:pathLst>
                <a:path w="5766" h="854">
                  <a:moveTo>
                    <a:pt x="f5" y="f8"/>
                  </a:moveTo>
                  <a:cubicBezTo>
                    <a:pt x="f9" y="f10"/>
                    <a:pt x="f11" y="f12"/>
                    <a:pt x="f13" y="f14"/>
                  </a:cubicBezTo>
                  <a:cubicBezTo>
                    <a:pt x="f15" y="f16"/>
                    <a:pt x="f17" y="f7"/>
                    <a:pt x="f18" y="f19"/>
                  </a:cubicBezTo>
                  <a:cubicBezTo>
                    <a:pt x="f20" y="f21"/>
                    <a:pt x="f22" y="f23"/>
                    <a:pt x="f6" y="f5"/>
                  </a:cubicBezTo>
                </a:path>
              </a:pathLst>
            </a:custGeom>
            <a:noFill/>
            <a:ln w="9528">
              <a:solidFill>
                <a:srgbClr val="C0504D">
                  <a:alpha val="56000"/>
                </a:srgbClr>
              </a:solidFill>
              <a:prstDash val="solid"/>
              <a:roun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onstantia"/>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5000" b="0" i="0" u="none" strike="noStrike" kern="1200" cap="none" spc="0" baseline="0">
          <a:solidFill>
            <a:srgbClr val="1F497D"/>
          </a:solidFill>
          <a:uFillTx/>
          <a:latin typeface="Calibri"/>
        </a:defRPr>
      </a:lvl1pPr>
    </p:titleStyle>
    <p:bodyStyle>
      <a:lvl1pPr marL="274320" marR="0" lvl="0" indent="-274320" algn="l" defTabSz="914400" rtl="0" fontAlgn="auto" hangingPunct="1">
        <a:lnSpc>
          <a:spcPct val="100000"/>
        </a:lnSpc>
        <a:spcBef>
          <a:spcPts val="600"/>
        </a:spcBef>
        <a:spcAft>
          <a:spcPts val="0"/>
        </a:spcAft>
        <a:buClr>
          <a:srgbClr val="9BBB59"/>
        </a:buClr>
        <a:buSzPct val="95000"/>
        <a:buFont typeface="Wingdings 2"/>
        <a:buChar char=""/>
        <a:tabLst/>
        <a:defRPr lang="en-US" sz="2600" b="0" i="0" u="none" strike="noStrike" kern="1200" cap="none" spc="0" baseline="0">
          <a:solidFill>
            <a:srgbClr val="000000"/>
          </a:solidFill>
          <a:uFillTx/>
          <a:latin typeface="Constantia"/>
        </a:defRPr>
      </a:lvl1pPr>
      <a:lvl2pPr marL="640080" marR="0" lvl="1" indent="-246888" algn="l" defTabSz="914400" rtl="0" fontAlgn="auto" hangingPunct="1">
        <a:lnSpc>
          <a:spcPct val="100000"/>
        </a:lnSpc>
        <a:spcBef>
          <a:spcPts val="600"/>
        </a:spcBef>
        <a:spcAft>
          <a:spcPts val="0"/>
        </a:spcAft>
        <a:buClr>
          <a:srgbClr val="4F81BD"/>
        </a:buClr>
        <a:buSzPct val="85000"/>
        <a:buFont typeface="Wingdings 2"/>
        <a:buChar char=""/>
        <a:tabLst/>
        <a:defRPr lang="en-US" sz="2400" b="0" i="0" u="none" strike="noStrike" kern="1200" cap="none" spc="0" baseline="0">
          <a:solidFill>
            <a:srgbClr val="000000"/>
          </a:solidFill>
          <a:uFillTx/>
          <a:latin typeface="Constantia"/>
        </a:defRPr>
      </a:lvl2pPr>
      <a:lvl3pPr marL="914400" marR="0" lvl="2" indent="-246888" algn="l" defTabSz="914400" rtl="0" fontAlgn="auto" hangingPunct="1">
        <a:lnSpc>
          <a:spcPct val="100000"/>
        </a:lnSpc>
        <a:spcBef>
          <a:spcPts val="500"/>
        </a:spcBef>
        <a:spcAft>
          <a:spcPts val="0"/>
        </a:spcAft>
        <a:buClr>
          <a:srgbClr val="C0504D"/>
        </a:buClr>
        <a:buSzPct val="70000"/>
        <a:buFont typeface="Wingdings 2"/>
        <a:buChar char=""/>
        <a:tabLst/>
        <a:defRPr lang="en-US" sz="2100" b="0" i="0" u="none" strike="noStrike" kern="1200" cap="none" spc="0" baseline="0">
          <a:solidFill>
            <a:srgbClr val="000000"/>
          </a:solidFill>
          <a:uFillTx/>
          <a:latin typeface="Constantia"/>
        </a:defRPr>
      </a:lvl3pPr>
      <a:lvl4pPr marL="1188720" marR="0" lvl="3" indent="-210312" algn="l" defTabSz="914400" rtl="0" fontAlgn="auto" hangingPunct="1">
        <a:lnSpc>
          <a:spcPct val="100000"/>
        </a:lnSpc>
        <a:spcBef>
          <a:spcPts val="500"/>
        </a:spcBef>
        <a:spcAft>
          <a:spcPts val="0"/>
        </a:spcAft>
        <a:buClr>
          <a:srgbClr val="9BBB59"/>
        </a:buClr>
        <a:buSzPct val="65000"/>
        <a:buFont typeface="Wingdings 2"/>
        <a:buChar char=""/>
        <a:tabLst/>
        <a:defRPr lang="en-US" sz="2000" b="0" i="0" u="none" strike="noStrike" kern="1200" cap="none" spc="0" baseline="0">
          <a:solidFill>
            <a:srgbClr val="000000"/>
          </a:solidFill>
          <a:uFillTx/>
          <a:latin typeface="Constantia"/>
        </a:defRPr>
      </a:lvl4pPr>
      <a:lvl5pPr marL="1463040" marR="0" lvl="4" indent="-210312" algn="l" defTabSz="914400" rtl="0" fontAlgn="auto" hangingPunct="1">
        <a:lnSpc>
          <a:spcPct val="100000"/>
        </a:lnSpc>
        <a:spcBef>
          <a:spcPts val="500"/>
        </a:spcBef>
        <a:spcAft>
          <a:spcPts val="0"/>
        </a:spcAft>
        <a:buClr>
          <a:srgbClr val="8064A2"/>
        </a:buClr>
        <a:buSzPct val="65000"/>
        <a:buFont typeface="Wingdings 2"/>
        <a:buChar char=""/>
        <a:tabLst/>
        <a:defRPr lang="en-US" sz="2000" b="0" i="0" u="none" strike="noStrike" kern="1200" cap="none" spc="0" baseline="0">
          <a:solidFill>
            <a:srgbClr val="000000"/>
          </a:solidFill>
          <a:uFillTx/>
          <a:latin typeface="Constantia"/>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hyperlink" Target="http://www.burgessautistictrust.org.uk/" TargetMode="External"/><Relationship Id="rId2" Type="http://schemas.openxmlformats.org/officeDocument/2006/relationships/hyperlink" Target="http://www.autism.org.uk/about-autism" TargetMode="External"/><Relationship Id="rId1" Type="http://schemas.openxmlformats.org/officeDocument/2006/relationships/slideLayout" Target="../slideLayouts/slideLayout2.xml"/><Relationship Id="rId4" Type="http://schemas.openxmlformats.org/officeDocument/2006/relationships/hyperlink" Target="http://www.caspabromley.org.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pecialeducationalneeds.co.uk/p-scales.html" TargetMode="External"/><Relationship Id="rId2" Type="http://schemas.openxmlformats.org/officeDocument/2006/relationships/hyperlink" Target="http://www.addiss.co.uk/" TargetMode="External"/><Relationship Id="rId1" Type="http://schemas.openxmlformats.org/officeDocument/2006/relationships/slideLayout" Target="../slideLayouts/slideLayout2.xml"/><Relationship Id="rId4" Type="http://schemas.openxmlformats.org/officeDocument/2006/relationships/hyperlink" Target="http://www.specialeducationalneeds.co.uk/national-curriculum.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ysgraphia.org.uk/" TargetMode="External"/><Relationship Id="rId2" Type="http://schemas.openxmlformats.org/officeDocument/2006/relationships/hyperlink" Target="http://www.ncld.org/types-learning-disabilities/dyscalculia" TargetMode="External"/><Relationship Id="rId1" Type="http://schemas.openxmlformats.org/officeDocument/2006/relationships/slideLayout" Target="../slideLayouts/slideLayout2.xml"/><Relationship Id="rId4" Type="http://schemas.openxmlformats.org/officeDocument/2006/relationships/hyperlink" Target="http://www.dyspraxiafoundation.org.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pecialeducationalneeds.co.uk/obsessive-compulsive-disorder-ocd.html" TargetMode="External"/><Relationship Id="rId2" Type="http://schemas.openxmlformats.org/officeDocument/2006/relationships/hyperlink" Target="http://www.specialeducationalneeds.co.uk/anxiety-disorder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755577" y="1340766"/>
            <a:ext cx="7851651" cy="2808314"/>
          </a:xfrm>
        </p:spPr>
        <p:txBody>
          <a:bodyPr anchorCtr="1"/>
          <a:lstStyle/>
          <a:p>
            <a:pPr lvl="0" algn="ctr"/>
            <a:r>
              <a:rPr lang="en-GB" u="sng" dirty="0"/>
              <a:t>CLAWTON PRIMARY SCHOOL</a:t>
            </a:r>
            <a:br>
              <a:rPr lang="en-GB" u="sng" dirty="0"/>
            </a:br>
            <a:r>
              <a:rPr lang="en-GB" u="sng" dirty="0"/>
              <a:t>SEND PATHWAY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1979712" y="404667"/>
            <a:ext cx="5310487" cy="623202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pic>
        <p:nvPicPr>
          <p:cNvPr id="2" name="Picture 2"/>
          <p:cNvPicPr>
            <a:picLocks noGrp="1" noChangeAspect="1"/>
          </p:cNvPicPr>
          <p:nvPr>
            <p:ph idx="1"/>
          </p:nvPr>
        </p:nvPicPr>
        <p:blipFill>
          <a:blip r:embed="rId2"/>
          <a:srcRect/>
          <a:stretch>
            <a:fillRect/>
          </a:stretch>
        </p:blipFill>
        <p:spPr>
          <a:xfrm>
            <a:off x="539550" y="620685"/>
            <a:ext cx="8156841" cy="585904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a:xfrm>
            <a:off x="487521" y="404667"/>
            <a:ext cx="8229600" cy="1143000"/>
          </a:xfrm>
        </p:spPr>
        <p:txBody>
          <a:bodyPr/>
          <a:lstStyle/>
          <a:p>
            <a:pPr lvl="0"/>
            <a:r>
              <a:rPr lang="en-GB"/>
              <a:t>The SEND Pathway</a:t>
            </a:r>
          </a:p>
        </p:txBody>
      </p:sp>
      <p:sp>
        <p:nvSpPr>
          <p:cNvPr id="3" name="Content Placeholder 2"/>
          <p:cNvSpPr txBox="1">
            <a:spLocks noGrp="1"/>
          </p:cNvSpPr>
          <p:nvPr>
            <p:ph idx="1"/>
          </p:nvPr>
        </p:nvSpPr>
        <p:spPr>
          <a:xfrm>
            <a:off x="504264" y="1828735"/>
            <a:ext cx="8229600" cy="4389120"/>
          </a:xfrm>
        </p:spPr>
        <p:txBody>
          <a:bodyPr/>
          <a:lstStyle/>
          <a:p>
            <a:pPr marL="0" lvl="0" indent="0">
              <a:spcBef>
                <a:spcPts val="500"/>
              </a:spcBef>
              <a:buNone/>
            </a:pPr>
            <a:r>
              <a:rPr lang="en-GB" sz="2000"/>
              <a:t>The Pathway:</a:t>
            </a:r>
          </a:p>
          <a:p>
            <a:pPr lvl="0">
              <a:spcBef>
                <a:spcPts val="500"/>
              </a:spcBef>
            </a:pPr>
            <a:r>
              <a:rPr lang="en-GB" sz="2000"/>
              <a:t>Encourages the participation of pupils and their families</a:t>
            </a:r>
          </a:p>
          <a:p>
            <a:pPr lvl="0">
              <a:spcBef>
                <a:spcPts val="500"/>
              </a:spcBef>
            </a:pPr>
            <a:r>
              <a:rPr lang="en-GB" sz="2000"/>
              <a:t>Integrates the work of education, health and care providers</a:t>
            </a:r>
          </a:p>
          <a:p>
            <a:pPr lvl="0">
              <a:spcBef>
                <a:spcPts val="500"/>
              </a:spcBef>
            </a:pPr>
            <a:r>
              <a:rPr lang="en-GB" sz="2000"/>
              <a:t>Follows a cyclical, graduated approach.</a:t>
            </a:r>
          </a:p>
          <a:p>
            <a:pPr lvl="0"/>
            <a:endParaRPr lang="en-GB"/>
          </a:p>
        </p:txBody>
      </p:sp>
      <p:pic>
        <p:nvPicPr>
          <p:cNvPr id="4" name="Picture 2"/>
          <p:cNvPicPr>
            <a:picLocks noChangeAspect="1"/>
          </p:cNvPicPr>
          <p:nvPr/>
        </p:nvPicPr>
        <p:blipFill>
          <a:blip r:embed="rId2"/>
          <a:srcRect t="31141"/>
          <a:stretch>
            <a:fillRect/>
          </a:stretch>
        </p:blipFill>
        <p:spPr>
          <a:xfrm>
            <a:off x="758485" y="2924946"/>
            <a:ext cx="7975378" cy="329290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lgn="ctr"/>
            <a:r>
              <a:rPr lang="en-GB" dirty="0" err="1"/>
              <a:t>Clawton</a:t>
            </a:r>
            <a:r>
              <a:rPr lang="en-GB" dirty="0"/>
              <a:t> SEND Pathway</a:t>
            </a:r>
          </a:p>
        </p:txBody>
      </p:sp>
      <p:sp>
        <p:nvSpPr>
          <p:cNvPr id="3" name="Content Placeholder 2"/>
          <p:cNvSpPr txBox="1">
            <a:spLocks noGrp="1"/>
          </p:cNvSpPr>
          <p:nvPr>
            <p:ph idx="1"/>
          </p:nvPr>
        </p:nvSpPr>
        <p:spPr>
          <a:xfrm>
            <a:off x="467541" y="2276874"/>
            <a:ext cx="8229600" cy="4389120"/>
          </a:xfrm>
        </p:spPr>
        <p:txBody>
          <a:bodyPr/>
          <a:lstStyle/>
          <a:p>
            <a:pPr marL="0" lvl="0" indent="0">
              <a:buNone/>
            </a:pPr>
            <a:r>
              <a:rPr lang="en-GB" b="1" dirty="0"/>
              <a:t>Aim: </a:t>
            </a:r>
          </a:p>
          <a:p>
            <a:pPr marL="0" lvl="0" indent="0">
              <a:buNone/>
            </a:pPr>
            <a:r>
              <a:rPr lang="en-GB" dirty="0"/>
              <a:t>The SEND Pathway maps out how we </a:t>
            </a:r>
            <a:r>
              <a:rPr lang="en-GB" b="1" dirty="0"/>
              <a:t>identify</a:t>
            </a:r>
            <a:r>
              <a:rPr lang="en-GB" dirty="0"/>
              <a:t> the area of need, </a:t>
            </a:r>
            <a:r>
              <a:rPr lang="en-GB" b="1" dirty="0"/>
              <a:t>assess</a:t>
            </a:r>
            <a:r>
              <a:rPr lang="en-GB" dirty="0"/>
              <a:t> the provision to support each  area, </a:t>
            </a:r>
            <a:r>
              <a:rPr lang="en-GB" b="1" dirty="0"/>
              <a:t>plan</a:t>
            </a:r>
            <a:r>
              <a:rPr lang="en-GB" dirty="0"/>
              <a:t> for the individuals need or needs, </a:t>
            </a:r>
            <a:r>
              <a:rPr lang="en-GB" b="1" dirty="0"/>
              <a:t>do</a:t>
            </a:r>
            <a:r>
              <a:rPr lang="en-GB" dirty="0"/>
              <a:t> – implement the appropriate support and </a:t>
            </a:r>
            <a:r>
              <a:rPr lang="en-GB" b="1" dirty="0"/>
              <a:t>review - </a:t>
            </a:r>
            <a:r>
              <a:rPr lang="en-GB" dirty="0"/>
              <a:t>through the stages of the vulnerable child’s journey.</a:t>
            </a:r>
            <a:endParaRPr lang="en-GB" b="1" dirty="0"/>
          </a:p>
          <a:p>
            <a:pPr lvl="0"/>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extBox 3"/>
          <p:cNvSpPr txBox="1"/>
          <p:nvPr/>
        </p:nvSpPr>
        <p:spPr>
          <a:xfrm>
            <a:off x="2242529" y="36438"/>
            <a:ext cx="4679332" cy="1200332"/>
          </a:xfrm>
          <a:prstGeom prst="rect">
            <a:avLst/>
          </a:prstGeom>
          <a:solidFill>
            <a:srgbClr val="0070C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sng" strike="noStrike" kern="1200" cap="none" spc="0" baseline="0">
                <a:solidFill>
                  <a:srgbClr val="FFFFFF"/>
                </a:solidFill>
                <a:uFillTx/>
                <a:latin typeface="Constantia"/>
              </a:rPr>
              <a:t>Universal Offer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FFFFFF"/>
                </a:solidFill>
                <a:uFillTx/>
                <a:latin typeface="Constantia"/>
              </a:rPr>
              <a:t>Every teacher maps out the provision for the different areas of SEND within their classroom and year group. </a:t>
            </a:r>
            <a:r>
              <a:rPr lang="en-GB" sz="1200" b="0" i="0" u="none" strike="noStrike" kern="0" cap="none" spc="0" baseline="0">
                <a:solidFill>
                  <a:srgbClr val="FFFFFF"/>
                </a:solidFill>
                <a:uFillTx/>
                <a:latin typeface="Constantia"/>
              </a:rPr>
              <a:t>Identifying Universal – Targeted – Specialist provision.</a:t>
            </a:r>
            <a:endParaRPr lang="en-GB" sz="1200" b="0" i="0" u="none" strike="noStrike" kern="1200" cap="none" spc="0" baseline="0">
              <a:solidFill>
                <a:srgbClr val="FFFFFF"/>
              </a:solidFill>
              <a:uFillTx/>
              <a:latin typeface="Constantia"/>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FFFFFF"/>
                </a:solidFill>
                <a:uFillTx/>
                <a:latin typeface="Constantia"/>
              </a:rPr>
              <a:t>Provision mapping, the class profile and the individual chronology are used to identify any additional needs.</a:t>
            </a:r>
          </a:p>
        </p:txBody>
      </p:sp>
      <p:cxnSp>
        <p:nvCxnSpPr>
          <p:cNvPr id="3" name="Straight Arrow Connector 5"/>
          <p:cNvCxnSpPr/>
          <p:nvPr/>
        </p:nvCxnSpPr>
        <p:spPr>
          <a:xfrm>
            <a:off x="4499991" y="1147261"/>
            <a:ext cx="0" cy="280483"/>
          </a:xfrm>
          <a:prstGeom prst="straightConnector1">
            <a:avLst/>
          </a:prstGeom>
          <a:noFill/>
          <a:ln w="9528">
            <a:solidFill>
              <a:srgbClr val="365D8B"/>
            </a:solidFill>
            <a:prstDash val="solid"/>
            <a:tailEnd type="arrow"/>
          </a:ln>
        </p:spPr>
      </p:cxnSp>
      <p:sp>
        <p:nvSpPr>
          <p:cNvPr id="4" name="TextBox 6"/>
          <p:cNvSpPr txBox="1"/>
          <p:nvPr/>
        </p:nvSpPr>
        <p:spPr>
          <a:xfrm>
            <a:off x="2699793" y="1427744"/>
            <a:ext cx="3600404" cy="1877436"/>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Constantia"/>
              </a:rPr>
              <a:t>Through the class profile, individual chronology and provision mapping a concern is raised by a teacher  or a parent raises a concern. </a:t>
            </a:r>
            <a:r>
              <a:rPr lang="en-GB" sz="1200" b="1" i="0" u="none" strike="noStrike" kern="0" cap="none" spc="0" baseline="0">
                <a:solidFill>
                  <a:srgbClr val="000000"/>
                </a:solidFill>
                <a:uFillTx/>
                <a:latin typeface="Constantia"/>
              </a:rPr>
              <a:t>Complete internal universal screening checklist/Devon’s graduated response to SEND Support  screenings</a:t>
            </a:r>
            <a:r>
              <a:rPr lang="en-GB" sz="1200" b="1" i="0" u="none" strike="noStrike" kern="1200" cap="none" spc="0" baseline="0">
                <a:solidFill>
                  <a:srgbClr val="000000"/>
                </a:solidFill>
                <a:uFillTx/>
                <a:latin typeface="Constantia"/>
              </a:rPr>
              <a: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1" u="none" strike="noStrike" kern="1200" cap="none" spc="0" baseline="0">
                <a:solidFill>
                  <a:srgbClr val="FFFFFF"/>
                </a:solidFill>
                <a:uFillTx/>
                <a:latin typeface="Constantia"/>
              </a:rPr>
              <a:t>Can the concern be addressed through changes to current provision?</a:t>
            </a:r>
            <a:r>
              <a:rPr lang="en-GB" sz="1600" b="1" i="0" u="none" strike="noStrike" kern="0" cap="none" spc="0" baseline="0">
                <a:solidFill>
                  <a:srgbClr val="000000"/>
                </a:solidFill>
                <a:uFillTx/>
                <a:latin typeface="Constantia"/>
              </a:rPr>
              <a:t>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1" i="0" u="none" strike="noStrike" kern="1200" cap="none" spc="0" baseline="0">
              <a:solidFill>
                <a:srgbClr val="FFFFFF"/>
              </a:solidFill>
              <a:uFillTx/>
              <a:latin typeface="Constantia"/>
            </a:endParaRPr>
          </a:p>
        </p:txBody>
      </p:sp>
      <p:cxnSp>
        <p:nvCxnSpPr>
          <p:cNvPr id="5" name="Straight Arrow Connector 18"/>
          <p:cNvCxnSpPr/>
          <p:nvPr/>
        </p:nvCxnSpPr>
        <p:spPr>
          <a:xfrm flipH="1">
            <a:off x="1762021" y="1672510"/>
            <a:ext cx="937772" cy="543245"/>
          </a:xfrm>
          <a:prstGeom prst="straightConnector1">
            <a:avLst/>
          </a:prstGeom>
          <a:noFill/>
          <a:ln w="9528">
            <a:solidFill>
              <a:srgbClr val="365D8B"/>
            </a:solidFill>
            <a:prstDash val="solid"/>
            <a:tailEnd type="arrow"/>
          </a:ln>
        </p:spPr>
      </p:cxnSp>
      <p:sp>
        <p:nvSpPr>
          <p:cNvPr id="6" name="TextBox 20"/>
          <p:cNvSpPr txBox="1"/>
          <p:nvPr/>
        </p:nvSpPr>
        <p:spPr>
          <a:xfrm>
            <a:off x="193185" y="2232928"/>
            <a:ext cx="2376260" cy="1384995"/>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Constantia"/>
              </a:rPr>
              <a:t>Appropriate change identified and implemented through provision map/class profile/intervention. The impact is monitored, reviewed and recorded.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1" u="none" strike="noStrike" kern="1200" cap="none" spc="0" baseline="0">
                <a:solidFill>
                  <a:srgbClr val="FFFFFF"/>
                </a:solidFill>
                <a:uFillTx/>
                <a:latin typeface="Constantia"/>
              </a:rPr>
              <a:t>Do concerns still exist?</a:t>
            </a:r>
          </a:p>
        </p:txBody>
      </p:sp>
      <p:sp>
        <p:nvSpPr>
          <p:cNvPr id="7" name="TextBox 21"/>
          <p:cNvSpPr txBox="1"/>
          <p:nvPr/>
        </p:nvSpPr>
        <p:spPr>
          <a:xfrm>
            <a:off x="1522448" y="1487838"/>
            <a:ext cx="720080" cy="36933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onstantia"/>
              </a:rPr>
              <a:t>Yes</a:t>
            </a:r>
          </a:p>
        </p:txBody>
      </p:sp>
      <p:cxnSp>
        <p:nvCxnSpPr>
          <p:cNvPr id="8" name="Straight Arrow Connector 23"/>
          <p:cNvCxnSpPr/>
          <p:nvPr/>
        </p:nvCxnSpPr>
        <p:spPr>
          <a:xfrm>
            <a:off x="6300188" y="1944133"/>
            <a:ext cx="1229137" cy="721562"/>
          </a:xfrm>
          <a:prstGeom prst="straightConnector1">
            <a:avLst/>
          </a:prstGeom>
          <a:noFill/>
          <a:ln w="9528">
            <a:solidFill>
              <a:srgbClr val="365D8B"/>
            </a:solidFill>
            <a:prstDash val="solid"/>
            <a:tailEnd type="arrow"/>
          </a:ln>
        </p:spPr>
      </p:cxnSp>
      <p:sp>
        <p:nvSpPr>
          <p:cNvPr id="9" name="TextBox 24"/>
          <p:cNvSpPr txBox="1"/>
          <p:nvPr/>
        </p:nvSpPr>
        <p:spPr>
          <a:xfrm>
            <a:off x="6378031" y="2665695"/>
            <a:ext cx="2704712" cy="1785100"/>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b="0" i="0" u="none" strike="noStrike" kern="1200" cap="none" spc="0" baseline="0">
                <a:solidFill>
                  <a:srgbClr val="000000"/>
                </a:solidFill>
                <a:uFillTx/>
                <a:latin typeface="Constantia"/>
              </a:rPr>
              <a:t>A meeting takes place with all concerned. The child is also consulted. </a:t>
            </a:r>
            <a:r>
              <a:rPr lang="en-GB" sz="1100" b="1" i="0" u="none" strike="noStrike" kern="1200" cap="none" spc="0" baseline="0">
                <a:solidFill>
                  <a:srgbClr val="000000"/>
                </a:solidFill>
                <a:uFillTx/>
                <a:latin typeface="Constantia"/>
              </a:rPr>
              <a:t>A school based assessment and action plan </a:t>
            </a:r>
            <a:r>
              <a:rPr lang="en-GB" sz="1100" b="0" i="0" u="none" strike="noStrike" kern="1200" cap="none" spc="0" baseline="0">
                <a:solidFill>
                  <a:srgbClr val="000000"/>
                </a:solidFill>
                <a:uFillTx/>
                <a:latin typeface="Constantia"/>
              </a:rPr>
              <a:t>is created with specific , timescales set, support/additional strategies implemented, monitored and recorded. (Specific single agencies can be called upon e.g. Speech and Language)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b="1" i="1" u="none" strike="noStrike" kern="1200" cap="none" spc="0" baseline="0">
                <a:solidFill>
                  <a:srgbClr val="FFFFFF"/>
                </a:solidFill>
                <a:uFillTx/>
                <a:latin typeface="Constantia"/>
              </a:rPr>
              <a:t>Do concerns still exist after agreed action and timescales?</a:t>
            </a:r>
          </a:p>
        </p:txBody>
      </p:sp>
      <p:sp>
        <p:nvSpPr>
          <p:cNvPr id="10" name="TextBox 25"/>
          <p:cNvSpPr txBox="1"/>
          <p:nvPr/>
        </p:nvSpPr>
        <p:spPr>
          <a:xfrm>
            <a:off x="6921861" y="2039752"/>
            <a:ext cx="502517" cy="36933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onstantia"/>
              </a:rPr>
              <a:t>No</a:t>
            </a:r>
          </a:p>
        </p:txBody>
      </p:sp>
      <p:pic>
        <p:nvPicPr>
          <p:cNvPr id="11" name="Picture 2"/>
          <p:cNvPicPr>
            <a:picLocks noChangeAspect="1"/>
          </p:cNvPicPr>
          <p:nvPr/>
        </p:nvPicPr>
        <p:blipFill>
          <a:blip r:embed="rId2"/>
          <a:srcRect/>
          <a:stretch>
            <a:fillRect/>
          </a:stretch>
        </p:blipFill>
        <p:spPr>
          <a:xfrm>
            <a:off x="612968" y="3635764"/>
            <a:ext cx="768352" cy="493711"/>
          </a:xfrm>
          <a:prstGeom prst="rect">
            <a:avLst/>
          </a:prstGeom>
          <a:noFill/>
          <a:ln>
            <a:noFill/>
          </a:ln>
        </p:spPr>
      </p:pic>
      <p:sp>
        <p:nvSpPr>
          <p:cNvPr id="12" name="TextBox 29"/>
          <p:cNvSpPr txBox="1"/>
          <p:nvPr/>
        </p:nvSpPr>
        <p:spPr>
          <a:xfrm>
            <a:off x="4222159" y="3760140"/>
            <a:ext cx="720080" cy="369335"/>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onstantia"/>
              </a:rPr>
              <a:t>Yes</a:t>
            </a:r>
          </a:p>
        </p:txBody>
      </p:sp>
      <p:cxnSp>
        <p:nvCxnSpPr>
          <p:cNvPr id="13" name="Straight Arrow Connector 30"/>
          <p:cNvCxnSpPr/>
          <p:nvPr/>
        </p:nvCxnSpPr>
        <p:spPr>
          <a:xfrm>
            <a:off x="1392942" y="3617924"/>
            <a:ext cx="0" cy="511552"/>
          </a:xfrm>
          <a:prstGeom prst="straightConnector1">
            <a:avLst/>
          </a:prstGeom>
          <a:noFill/>
          <a:ln w="9528">
            <a:solidFill>
              <a:srgbClr val="365D8B"/>
            </a:solidFill>
            <a:prstDash val="solid"/>
            <a:tailEnd type="arrow"/>
          </a:ln>
        </p:spPr>
      </p:cxnSp>
      <p:sp>
        <p:nvSpPr>
          <p:cNvPr id="14" name="TextBox 4095"/>
          <p:cNvSpPr txBox="1"/>
          <p:nvPr/>
        </p:nvSpPr>
        <p:spPr>
          <a:xfrm>
            <a:off x="265194" y="4125653"/>
            <a:ext cx="2232251" cy="600166"/>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100" b="0" i="0" u="none" strike="noStrike" kern="1200" cap="none" spc="0" baseline="0">
                <a:solidFill>
                  <a:srgbClr val="000000"/>
                </a:solidFill>
                <a:uFillTx/>
                <a:latin typeface="Constantia"/>
              </a:rPr>
              <a:t>Continue to review progress termly through class profile and provision mapping</a:t>
            </a:r>
          </a:p>
        </p:txBody>
      </p:sp>
      <p:cxnSp>
        <p:nvCxnSpPr>
          <p:cNvPr id="15" name="Straight Arrow Connector 4101"/>
          <p:cNvCxnSpPr>
            <a:endCxn id="19" idx="0"/>
          </p:cNvCxnSpPr>
          <p:nvPr/>
        </p:nvCxnSpPr>
        <p:spPr>
          <a:xfrm flipH="1">
            <a:off x="5912981" y="4237238"/>
            <a:ext cx="436833" cy="895289"/>
          </a:xfrm>
          <a:prstGeom prst="straightConnector1">
            <a:avLst/>
          </a:prstGeom>
          <a:noFill/>
          <a:ln w="9528">
            <a:solidFill>
              <a:srgbClr val="365D8B"/>
            </a:solidFill>
            <a:prstDash val="solid"/>
            <a:tailEnd type="arrow"/>
          </a:ln>
        </p:spPr>
      </p:cxnSp>
      <p:cxnSp>
        <p:nvCxnSpPr>
          <p:cNvPr id="16" name="Straight Arrow Connector 4103"/>
          <p:cNvCxnSpPr/>
          <p:nvPr/>
        </p:nvCxnSpPr>
        <p:spPr>
          <a:xfrm>
            <a:off x="8152616" y="4450832"/>
            <a:ext cx="251259" cy="304304"/>
          </a:xfrm>
          <a:prstGeom prst="straightConnector1">
            <a:avLst/>
          </a:prstGeom>
          <a:noFill/>
          <a:ln w="9528">
            <a:solidFill>
              <a:srgbClr val="365D8B"/>
            </a:solidFill>
            <a:prstDash val="solid"/>
            <a:tailEnd type="arrow"/>
          </a:ln>
        </p:spPr>
      </p:cxnSp>
      <p:sp>
        <p:nvSpPr>
          <p:cNvPr id="17" name="TextBox 4110"/>
          <p:cNvSpPr txBox="1"/>
          <p:nvPr/>
        </p:nvSpPr>
        <p:spPr>
          <a:xfrm>
            <a:off x="7529325" y="4763201"/>
            <a:ext cx="1440161" cy="1754322"/>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Constantia"/>
              </a:rPr>
              <a:t>Review plan with all involved and return to classroom provision mapping support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1" u="none" strike="noStrike" kern="1200" cap="none" spc="0" baseline="0">
                <a:solidFill>
                  <a:srgbClr val="FFFFFF"/>
                </a:solidFill>
                <a:uFillTx/>
                <a:latin typeface="Constantia"/>
              </a:rPr>
              <a:t>Process repeated if another concern arises. </a:t>
            </a:r>
          </a:p>
        </p:txBody>
      </p:sp>
      <p:pic>
        <p:nvPicPr>
          <p:cNvPr id="18" name="Picture 3"/>
          <p:cNvPicPr>
            <a:picLocks noChangeAspect="1"/>
          </p:cNvPicPr>
          <p:nvPr/>
        </p:nvPicPr>
        <p:blipFill>
          <a:blip r:embed="rId3"/>
          <a:srcRect/>
          <a:stretch>
            <a:fillRect/>
          </a:stretch>
        </p:blipFill>
        <p:spPr>
          <a:xfrm>
            <a:off x="7653070" y="4425732"/>
            <a:ext cx="625175" cy="398422"/>
          </a:xfrm>
          <a:prstGeom prst="rect">
            <a:avLst/>
          </a:prstGeom>
          <a:noFill/>
          <a:ln>
            <a:noFill/>
          </a:ln>
        </p:spPr>
      </p:pic>
      <p:sp>
        <p:nvSpPr>
          <p:cNvPr id="19" name="TextBox 4115"/>
          <p:cNvSpPr txBox="1"/>
          <p:nvPr/>
        </p:nvSpPr>
        <p:spPr>
          <a:xfrm>
            <a:off x="4652842" y="5132527"/>
            <a:ext cx="2520278" cy="1384995"/>
          </a:xfrm>
          <a:prstGeom prst="rect">
            <a:avLst/>
          </a:prstGeom>
          <a:solidFill>
            <a:srgbClr val="00B0F0"/>
          </a:solidFill>
          <a:ln w="9528">
            <a:solidFill>
              <a:srgbClr val="000000"/>
            </a:solid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0" i="0" u="none" strike="noStrike" kern="1200" cap="none" spc="0" baseline="0">
                <a:solidFill>
                  <a:srgbClr val="000000"/>
                </a:solidFill>
                <a:uFillTx/>
                <a:latin typeface="Constantia"/>
              </a:rPr>
              <a:t>If, following at least two rounds of intervention, support and two reviews, the child needs continued SEND support then outside agencies contacted and DAF started through the multi-agency approach .</a:t>
            </a:r>
          </a:p>
        </p:txBody>
      </p:sp>
      <p:pic>
        <p:nvPicPr>
          <p:cNvPr id="20" name="Picture 4"/>
          <p:cNvPicPr>
            <a:picLocks noChangeAspect="1"/>
          </p:cNvPicPr>
          <p:nvPr/>
        </p:nvPicPr>
        <p:blipFill>
          <a:blip r:embed="rId4"/>
          <a:srcRect/>
          <a:stretch>
            <a:fillRect/>
          </a:stretch>
        </p:blipFill>
        <p:spPr>
          <a:xfrm>
            <a:off x="5576843" y="4493425"/>
            <a:ext cx="723345" cy="464789"/>
          </a:xfrm>
          <a:prstGeom prst="rect">
            <a:avLst/>
          </a:prstGeom>
          <a:noFill/>
          <a:ln>
            <a:noFill/>
          </a:ln>
        </p:spPr>
      </p:pic>
      <p:cxnSp>
        <p:nvCxnSpPr>
          <p:cNvPr id="21" name="Straight Arrow Connector 27"/>
          <p:cNvCxnSpPr/>
          <p:nvPr/>
        </p:nvCxnSpPr>
        <p:spPr>
          <a:xfrm>
            <a:off x="2569445" y="3429000"/>
            <a:ext cx="3808586" cy="444700"/>
          </a:xfrm>
          <a:prstGeom prst="straightConnector1">
            <a:avLst/>
          </a:prstGeom>
          <a:noFill/>
          <a:ln w="9528">
            <a:solidFill>
              <a:srgbClr val="365D8B"/>
            </a:solidFill>
            <a:prstDash val="solid"/>
            <a:tailEnd type="arrow"/>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nchorCtr="1"/>
          <a:lstStyle/>
          <a:p>
            <a:pPr lvl="0" algn="ctr"/>
            <a:r>
              <a:rPr lang="en-GB" dirty="0"/>
              <a:t> School Based Assessment</a:t>
            </a:r>
          </a:p>
        </p:txBody>
      </p:sp>
      <p:sp>
        <p:nvSpPr>
          <p:cNvPr id="3" name="Content Placeholder 2"/>
          <p:cNvSpPr txBox="1">
            <a:spLocks noGrp="1"/>
          </p:cNvSpPr>
          <p:nvPr>
            <p:ph idx="1"/>
          </p:nvPr>
        </p:nvSpPr>
        <p:spPr>
          <a:xfrm>
            <a:off x="467541" y="2461912"/>
            <a:ext cx="8229600" cy="3199336"/>
          </a:xfrm>
        </p:spPr>
        <p:txBody>
          <a:bodyPr/>
          <a:lstStyle/>
          <a:p>
            <a:pPr lvl="0"/>
            <a:r>
              <a:rPr lang="en-GB" dirty="0"/>
              <a:t>To use our own internal assessment procedures/checklists – across each area of SEND</a:t>
            </a:r>
          </a:p>
          <a:p>
            <a:pPr lvl="0"/>
            <a:r>
              <a:rPr lang="en-GB" dirty="0"/>
              <a:t>To use class profiles, provision mapping and individual chronologies to record the additional needs that have been identified across each area of SEND</a:t>
            </a:r>
          </a:p>
          <a:p>
            <a:pPr lvl="0"/>
            <a:r>
              <a:rPr lang="en-GB" dirty="0"/>
              <a:t>To communicate this to parents and ensure the voice of the child</a:t>
            </a:r>
          </a:p>
          <a:p>
            <a:pPr lvl="0"/>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a:t>School Based Planning</a:t>
            </a:r>
          </a:p>
        </p:txBody>
      </p:sp>
      <p:sp>
        <p:nvSpPr>
          <p:cNvPr id="3" name="Content Placeholder 2"/>
          <p:cNvSpPr txBox="1">
            <a:spLocks noGrp="1"/>
          </p:cNvSpPr>
          <p:nvPr>
            <p:ph idx="1"/>
          </p:nvPr>
        </p:nvSpPr>
        <p:spPr/>
        <p:txBody>
          <a:bodyPr/>
          <a:lstStyle/>
          <a:p>
            <a:pPr marL="0" lvl="0" indent="0">
              <a:buNone/>
            </a:pPr>
            <a:r>
              <a:rPr lang="en-GB" dirty="0"/>
              <a:t>This needs to be kept simple - </a:t>
            </a:r>
          </a:p>
          <a:p>
            <a:pPr lvl="0"/>
            <a:r>
              <a:rPr lang="en-GB" dirty="0"/>
              <a:t>Areas of need identified</a:t>
            </a:r>
          </a:p>
          <a:p>
            <a:pPr lvl="0"/>
            <a:r>
              <a:rPr lang="en-GB" dirty="0"/>
              <a:t>Desired outcomes</a:t>
            </a:r>
          </a:p>
          <a:p>
            <a:pPr lvl="0"/>
            <a:r>
              <a:rPr lang="en-GB" dirty="0"/>
              <a:t>What will be done to achieve this?</a:t>
            </a:r>
          </a:p>
          <a:p>
            <a:pPr lvl="0"/>
            <a:r>
              <a:rPr lang="en-GB" dirty="0"/>
              <a:t>Who will do this and how often?</a:t>
            </a:r>
          </a:p>
          <a:p>
            <a:pPr lvl="0"/>
            <a:r>
              <a:rPr lang="en-GB" dirty="0"/>
              <a:t>To leave no stone unturned to provide the very best </a:t>
            </a:r>
          </a:p>
          <a:p>
            <a:pPr lvl="0"/>
            <a:r>
              <a:rPr lang="en-GB" dirty="0"/>
              <a:t>To ensure our children become independent learners</a:t>
            </a:r>
          </a:p>
          <a:p>
            <a:pPr marL="0" lvl="0" indent="0">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a:xfrm>
            <a:off x="467541" y="1052739"/>
            <a:ext cx="8229600" cy="1143000"/>
          </a:xfrm>
        </p:spPr>
        <p:txBody>
          <a:bodyPr/>
          <a:lstStyle/>
          <a:p>
            <a:pPr lvl="0" algn="ctr"/>
            <a:r>
              <a:rPr lang="en-GB" sz="4500" dirty="0"/>
              <a:t>What do we mean by the term Special Educational Needs?</a:t>
            </a:r>
          </a:p>
        </p:txBody>
      </p:sp>
      <p:sp>
        <p:nvSpPr>
          <p:cNvPr id="3" name="Content Placeholder 2"/>
          <p:cNvSpPr txBox="1">
            <a:spLocks noGrp="1"/>
          </p:cNvSpPr>
          <p:nvPr>
            <p:ph idx="1"/>
          </p:nvPr>
        </p:nvSpPr>
        <p:spPr>
          <a:xfrm>
            <a:off x="467541" y="2348880"/>
            <a:ext cx="8229600" cy="4509120"/>
          </a:xfrm>
        </p:spPr>
        <p:txBody>
          <a:bodyPr/>
          <a:lstStyle/>
          <a:p>
            <a:pPr marL="0" lvl="0" indent="0">
              <a:lnSpc>
                <a:spcPct val="80000"/>
              </a:lnSpc>
              <a:spcBef>
                <a:spcPts val="500"/>
              </a:spcBef>
              <a:buNone/>
            </a:pPr>
            <a:r>
              <a:rPr lang="en-GB" sz="2000" dirty="0"/>
              <a:t>Definition of Special Educational Needs from the Special Educational Needs and Disability (SEND) Code of Practice: for 0-25 years (2014)</a:t>
            </a:r>
          </a:p>
          <a:p>
            <a:pPr lvl="0">
              <a:lnSpc>
                <a:spcPct val="80000"/>
              </a:lnSpc>
              <a:spcBef>
                <a:spcPts val="500"/>
              </a:spcBef>
            </a:pPr>
            <a:endParaRPr lang="en-GB" sz="2000" dirty="0"/>
          </a:p>
          <a:p>
            <a:pPr lvl="0">
              <a:lnSpc>
                <a:spcPct val="80000"/>
              </a:lnSpc>
              <a:spcBef>
                <a:spcPts val="500"/>
              </a:spcBef>
            </a:pPr>
            <a:r>
              <a:rPr lang="en-GB" sz="2000" dirty="0"/>
              <a:t>A child or young person has SEND if they have a learning difficulty or disability which calls for special educational provision to be made for them. A child of compulsory school age or a young person has a learning difficulty or disability if they:</a:t>
            </a:r>
          </a:p>
          <a:p>
            <a:pPr lvl="0">
              <a:lnSpc>
                <a:spcPct val="80000"/>
              </a:lnSpc>
              <a:spcBef>
                <a:spcPts val="500"/>
              </a:spcBef>
            </a:pPr>
            <a:endParaRPr lang="en-GB" sz="2000" dirty="0"/>
          </a:p>
          <a:p>
            <a:pPr lvl="0">
              <a:lnSpc>
                <a:spcPct val="80000"/>
              </a:lnSpc>
              <a:spcBef>
                <a:spcPts val="500"/>
              </a:spcBef>
            </a:pPr>
            <a:r>
              <a:rPr lang="en-GB" sz="2000" dirty="0"/>
              <a:t>have a significantly greater difficulty in learning than the majority of others of the same age; or</a:t>
            </a:r>
          </a:p>
          <a:p>
            <a:pPr lvl="0">
              <a:lnSpc>
                <a:spcPct val="80000"/>
              </a:lnSpc>
              <a:spcBef>
                <a:spcPts val="500"/>
              </a:spcBef>
            </a:pPr>
            <a:endParaRPr lang="en-GB" sz="2000" dirty="0"/>
          </a:p>
          <a:p>
            <a:pPr lvl="0">
              <a:lnSpc>
                <a:spcPct val="80000"/>
              </a:lnSpc>
              <a:spcBef>
                <a:spcPts val="500"/>
              </a:spcBef>
            </a:pPr>
            <a:r>
              <a:rPr lang="en-GB" sz="2000" dirty="0"/>
              <a:t>have a disability which prevents or hinders them from making use of educational facilities of a kind generally provided for others of the same age in mainstream schools or mainstream post-16 institutions.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lgn="ctr"/>
            <a:r>
              <a:rPr lang="en-GB" dirty="0"/>
              <a:t>SEN Areas of Need</a:t>
            </a:r>
          </a:p>
        </p:txBody>
      </p:sp>
      <p:sp>
        <p:nvSpPr>
          <p:cNvPr id="3" name="Content Placeholder 2"/>
          <p:cNvSpPr txBox="1">
            <a:spLocks noGrp="1"/>
          </p:cNvSpPr>
          <p:nvPr>
            <p:ph idx="1"/>
          </p:nvPr>
        </p:nvSpPr>
        <p:spPr/>
        <p:txBody>
          <a:bodyPr/>
          <a:lstStyle/>
          <a:p>
            <a:pPr lvl="0"/>
            <a:r>
              <a:rPr lang="en-GB" dirty="0"/>
              <a:t>The 2014 SEND Code of Practice outlines four areas of special educational need that include a range of difficulties and conditions:</a:t>
            </a:r>
          </a:p>
          <a:p>
            <a:pPr lvl="0"/>
            <a:r>
              <a:rPr lang="en-GB" dirty="0">
                <a:hlinkClick r:id="rId2" action="ppaction://hlinksldjump"/>
              </a:rPr>
              <a:t>Communication and interaction</a:t>
            </a:r>
            <a:endParaRPr lang="en-GB" dirty="0"/>
          </a:p>
          <a:p>
            <a:pPr lvl="0"/>
            <a:r>
              <a:rPr lang="en-GB" dirty="0">
                <a:hlinkClick r:id="rId3" action="ppaction://hlinksldjump"/>
              </a:rPr>
              <a:t>Cognition and learning</a:t>
            </a:r>
            <a:endParaRPr lang="en-GB" dirty="0"/>
          </a:p>
          <a:p>
            <a:pPr lvl="0"/>
            <a:r>
              <a:rPr lang="en-GB" dirty="0">
                <a:hlinkClick r:id="rId4" action="ppaction://hlinksldjump"/>
              </a:rPr>
              <a:t>Social, emotional and  mental health</a:t>
            </a:r>
            <a:endParaRPr lang="en-GB" dirty="0"/>
          </a:p>
          <a:p>
            <a:pPr lvl="0"/>
            <a:r>
              <a:rPr lang="en-GB" dirty="0">
                <a:hlinkClick r:id="rId5" action="ppaction://hlinksldjump"/>
              </a:rPr>
              <a:t>Sensory and/or physical</a:t>
            </a:r>
            <a:endParaRPr lang="en-GB" dirty="0"/>
          </a:p>
          <a:p>
            <a:pPr lvl="0"/>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395532" y="404667"/>
            <a:ext cx="8229600" cy="1143000"/>
          </a:xfrm>
        </p:spPr>
        <p:txBody>
          <a:bodyPr/>
          <a:lstStyle/>
          <a:p>
            <a:pPr lvl="0"/>
            <a:r>
              <a:rPr lang="en-GB"/>
              <a:t>Communication and Interaction</a:t>
            </a:r>
          </a:p>
        </p:txBody>
      </p:sp>
      <p:sp>
        <p:nvSpPr>
          <p:cNvPr id="3" name="Content Placeholder 2"/>
          <p:cNvSpPr txBox="1">
            <a:spLocks noGrp="1"/>
          </p:cNvSpPr>
          <p:nvPr>
            <p:ph idx="1"/>
          </p:nvPr>
        </p:nvSpPr>
        <p:spPr>
          <a:xfrm>
            <a:off x="467541" y="1484784"/>
            <a:ext cx="8229600" cy="4896547"/>
          </a:xfrm>
        </p:spPr>
        <p:txBody>
          <a:bodyPr/>
          <a:lstStyle/>
          <a:p>
            <a:pPr marL="0" lvl="0" indent="0" algn="ctr">
              <a:lnSpc>
                <a:spcPct val="80000"/>
              </a:lnSpc>
              <a:spcBef>
                <a:spcPts val="400"/>
              </a:spcBef>
              <a:buNone/>
            </a:pPr>
            <a:r>
              <a:rPr lang="en-GB" sz="1800" b="1" dirty="0">
                <a:solidFill>
                  <a:srgbClr val="4F81BD"/>
                </a:solidFill>
              </a:rPr>
              <a:t>Communication and Interaction is the first area of SEND because we believe that early identification within this area has a significant impact on a child’s progress and development throughout their education.</a:t>
            </a:r>
          </a:p>
          <a:p>
            <a:pPr marL="0" lvl="0" indent="0">
              <a:lnSpc>
                <a:spcPct val="80000"/>
              </a:lnSpc>
              <a:spcBef>
                <a:spcPts val="200"/>
              </a:spcBef>
              <a:buNone/>
            </a:pPr>
            <a:endParaRPr lang="en-GB" sz="700" dirty="0"/>
          </a:p>
          <a:p>
            <a:pPr marL="0" lvl="0" indent="0">
              <a:lnSpc>
                <a:spcPct val="80000"/>
              </a:lnSpc>
              <a:spcBef>
                <a:spcPts val="200"/>
              </a:spcBef>
              <a:buNone/>
            </a:pPr>
            <a:r>
              <a:rPr lang="en-GB" sz="1000" b="1" dirty="0">
                <a:solidFill>
                  <a:srgbClr val="154DA3"/>
                </a:solidFill>
                <a:latin typeface="Tahoma"/>
              </a:rPr>
              <a:t>Some of the aspects of difficulty included in this area are:</a:t>
            </a:r>
          </a:p>
          <a:p>
            <a:pPr marL="0" lvl="0" indent="0">
              <a:lnSpc>
                <a:spcPct val="80000"/>
              </a:lnSpc>
              <a:spcBef>
                <a:spcPts val="200"/>
              </a:spcBef>
              <a:buNone/>
            </a:pPr>
            <a:endParaRPr lang="en-GB" sz="1000" dirty="0">
              <a:solidFill>
                <a:srgbClr val="154DA3"/>
              </a:solidFill>
              <a:latin typeface="Tahoma"/>
            </a:endParaRPr>
          </a:p>
          <a:p>
            <a:pPr marL="0" lvl="0" indent="0">
              <a:lnSpc>
                <a:spcPct val="80000"/>
              </a:lnSpc>
              <a:spcBef>
                <a:spcPts val="200"/>
              </a:spcBef>
              <a:buNone/>
            </a:pPr>
            <a:r>
              <a:rPr lang="en-GB" sz="1000" b="1" dirty="0">
                <a:solidFill>
                  <a:srgbClr val="154DA3"/>
                </a:solidFill>
                <a:latin typeface="helvetica_neue"/>
              </a:rPr>
              <a:t>Speech, Language and Communication Needs (SLCN)</a:t>
            </a:r>
          </a:p>
          <a:p>
            <a:pPr lvl="0">
              <a:lnSpc>
                <a:spcPct val="80000"/>
              </a:lnSpc>
              <a:spcBef>
                <a:spcPts val="200"/>
              </a:spcBef>
            </a:pPr>
            <a:r>
              <a:rPr lang="en-GB" sz="1000" dirty="0">
                <a:solidFill>
                  <a:srgbClr val="333333"/>
                </a:solidFill>
                <a:latin typeface="Tahoma"/>
              </a:rPr>
              <a:t>Children and young people may have a range of difficulties with speech and language, some of which may resolve as the student develops.</a:t>
            </a:r>
          </a:p>
          <a:p>
            <a:pPr lvl="0">
              <a:lnSpc>
                <a:spcPct val="80000"/>
              </a:lnSpc>
              <a:spcBef>
                <a:spcPts val="200"/>
              </a:spcBef>
            </a:pPr>
            <a:r>
              <a:rPr lang="en-GB" sz="1000" dirty="0">
                <a:solidFill>
                  <a:srgbClr val="333333"/>
                </a:solidFill>
                <a:latin typeface="Tahoma"/>
              </a:rPr>
              <a:t>For some children, such difficulties may be confined to their production of speech. For others, it may be hard to find the right words or to join them together meaningfully in expressive language. They may have problems in communicating through speech and may find it hard to acquire language and express thoughts and ideas. They may experience difficulties or delays in understanding or responding to verbal cues from others, or in understanding and using appropriate language for social interaction.</a:t>
            </a:r>
          </a:p>
          <a:p>
            <a:pPr lvl="0">
              <a:lnSpc>
                <a:spcPct val="80000"/>
              </a:lnSpc>
              <a:spcBef>
                <a:spcPts val="200"/>
              </a:spcBef>
            </a:pPr>
            <a:r>
              <a:rPr lang="en-GB" sz="1000" dirty="0">
                <a:solidFill>
                  <a:srgbClr val="333333"/>
                </a:solidFill>
                <a:latin typeface="Tahoma"/>
              </a:rPr>
              <a:t>The fact that a child or young person may understand and speak English as an additional language does not in itself constitute a speech and language difficulty. It is important to note, however, that different languages have different structures/phonologies (sound systems)  which can sometimes cause initial short term difficulties.</a:t>
            </a:r>
          </a:p>
          <a:p>
            <a:pPr marL="0" lvl="0" indent="0">
              <a:lnSpc>
                <a:spcPct val="80000"/>
              </a:lnSpc>
              <a:spcBef>
                <a:spcPts val="200"/>
              </a:spcBef>
              <a:buNone/>
            </a:pPr>
            <a:endParaRPr lang="en-GB" sz="1000" dirty="0">
              <a:solidFill>
                <a:srgbClr val="333333"/>
              </a:solidFill>
              <a:latin typeface="Tahoma"/>
            </a:endParaRPr>
          </a:p>
          <a:p>
            <a:pPr marL="0" lvl="0" indent="0">
              <a:lnSpc>
                <a:spcPct val="80000"/>
              </a:lnSpc>
              <a:spcBef>
                <a:spcPts val="200"/>
              </a:spcBef>
              <a:buNone/>
            </a:pPr>
            <a:r>
              <a:rPr lang="en-GB" sz="1000" b="1" dirty="0">
                <a:solidFill>
                  <a:srgbClr val="154DA3"/>
                </a:solidFill>
                <a:latin typeface="helvetica_neue"/>
              </a:rPr>
              <a:t>Autistic Spectrum Disorder (ASD)</a:t>
            </a:r>
          </a:p>
          <a:p>
            <a:pPr lvl="0">
              <a:lnSpc>
                <a:spcPct val="80000"/>
              </a:lnSpc>
              <a:spcBef>
                <a:spcPts val="200"/>
              </a:spcBef>
            </a:pPr>
            <a:r>
              <a:rPr lang="en-GB" sz="1000" dirty="0">
                <a:solidFill>
                  <a:srgbClr val="333333"/>
                </a:solidFill>
                <a:latin typeface="Tahoma"/>
              </a:rPr>
              <a:t>ASD is a relatively new term that recognises there are a number of sub-groups within the spectrum of autism. Pupils with ASD find it difficult to:</a:t>
            </a:r>
          </a:p>
          <a:p>
            <a:pPr lvl="0">
              <a:lnSpc>
                <a:spcPct val="80000"/>
              </a:lnSpc>
              <a:spcBef>
                <a:spcPts val="200"/>
              </a:spcBef>
              <a:buFont typeface="Arial"/>
              <a:buChar char="•"/>
            </a:pPr>
            <a:r>
              <a:rPr lang="en-GB" sz="1000" dirty="0">
                <a:solidFill>
                  <a:srgbClr val="333333"/>
                </a:solidFill>
                <a:latin typeface="Tahoma"/>
              </a:rPr>
              <a:t>understand and use non-verbal and verbal communication</a:t>
            </a:r>
          </a:p>
          <a:p>
            <a:pPr lvl="0">
              <a:lnSpc>
                <a:spcPct val="80000"/>
              </a:lnSpc>
              <a:spcBef>
                <a:spcPts val="200"/>
              </a:spcBef>
              <a:buFont typeface="Arial"/>
              <a:buChar char="•"/>
            </a:pPr>
            <a:r>
              <a:rPr lang="en-GB" sz="1000" dirty="0">
                <a:solidFill>
                  <a:srgbClr val="333333"/>
                </a:solidFill>
                <a:latin typeface="Tahoma"/>
              </a:rPr>
              <a:t>understand social behaviour, which affects their ability to interact with children and adults</a:t>
            </a:r>
          </a:p>
          <a:p>
            <a:pPr lvl="0">
              <a:lnSpc>
                <a:spcPct val="80000"/>
              </a:lnSpc>
              <a:spcBef>
                <a:spcPts val="200"/>
              </a:spcBef>
              <a:buFont typeface="Arial"/>
              <a:buChar char="•"/>
            </a:pPr>
            <a:r>
              <a:rPr lang="en-GB" sz="1000" dirty="0">
                <a:solidFill>
                  <a:srgbClr val="333333"/>
                </a:solidFill>
                <a:latin typeface="Tahoma"/>
              </a:rPr>
              <a:t>think and behave flexibly, which may be shown in restricted, obsessional or repetitive activities.</a:t>
            </a:r>
          </a:p>
          <a:p>
            <a:pPr marL="457200" lvl="0">
              <a:lnSpc>
                <a:spcPct val="80000"/>
              </a:lnSpc>
              <a:spcBef>
                <a:spcPts val="200"/>
              </a:spcBef>
            </a:pPr>
            <a:r>
              <a:rPr lang="en-GB" sz="1000" dirty="0">
                <a:solidFill>
                  <a:srgbClr val="333333"/>
                </a:solidFill>
                <a:latin typeface="Tahoma"/>
              </a:rPr>
              <a:t>Pupils with ASD cover the full range of ability and the severity of their impairment varies widely. Some pupils also have learning disabilities or other difficulties, making diagnosis difficult.</a:t>
            </a:r>
          </a:p>
          <a:p>
            <a:pPr marL="457200" lvl="0">
              <a:lnSpc>
                <a:spcPct val="80000"/>
              </a:lnSpc>
              <a:spcBef>
                <a:spcPts val="200"/>
              </a:spcBef>
            </a:pPr>
            <a:r>
              <a:rPr lang="en-GB" sz="1000" dirty="0">
                <a:solidFill>
                  <a:srgbClr val="333333"/>
                </a:solidFill>
                <a:latin typeface="Tahoma"/>
              </a:rPr>
              <a:t>Pupils with Asperger's syndrome should be recorded in this category. These pupils share the same triad of impairments but have higher intellectual abilities and their language development is different from the majority of pupils with autism.</a:t>
            </a:r>
          </a:p>
          <a:p>
            <a:pPr lvl="0">
              <a:lnSpc>
                <a:spcPct val="80000"/>
              </a:lnSpc>
              <a:spcBef>
                <a:spcPts val="200"/>
              </a:spcBef>
              <a:buFont typeface="Arial"/>
              <a:buChar char="•"/>
            </a:pPr>
            <a:r>
              <a:rPr lang="en-GB" sz="1000" dirty="0">
                <a:solidFill>
                  <a:srgbClr val="333333"/>
                </a:solidFill>
                <a:latin typeface="Tahoma"/>
              </a:rPr>
              <a:t>Further information can be found at: </a:t>
            </a:r>
            <a:r>
              <a:rPr lang="en-GB" sz="1000" dirty="0">
                <a:solidFill>
                  <a:srgbClr val="3D9FD3"/>
                </a:solidFill>
                <a:latin typeface="Tahoma"/>
                <a:hlinkClick r:id="rId2"/>
              </a:rPr>
              <a:t>http://www.autism.org.uk/about-autism</a:t>
            </a:r>
            <a:endParaRPr lang="en-GB" sz="1000" dirty="0">
              <a:solidFill>
                <a:srgbClr val="333333"/>
              </a:solidFill>
              <a:latin typeface="Tahoma"/>
            </a:endParaRPr>
          </a:p>
          <a:p>
            <a:pPr lvl="0">
              <a:lnSpc>
                <a:spcPct val="80000"/>
              </a:lnSpc>
              <a:spcBef>
                <a:spcPts val="200"/>
              </a:spcBef>
              <a:buFont typeface="Arial"/>
              <a:buChar char="•"/>
            </a:pPr>
            <a:r>
              <a:rPr lang="en-GB" sz="1000" dirty="0">
                <a:solidFill>
                  <a:srgbClr val="333333"/>
                </a:solidFill>
                <a:latin typeface="Tahoma"/>
              </a:rPr>
              <a:t>Local organisations offering information, advice and support for children and young people with ASD and their families include: </a:t>
            </a:r>
            <a:r>
              <a:rPr lang="en-GB" sz="1000" dirty="0">
                <a:solidFill>
                  <a:srgbClr val="3D9FD3"/>
                </a:solidFill>
                <a:latin typeface="Tahoma"/>
                <a:hlinkClick r:id="rId3"/>
              </a:rPr>
              <a:t>www.burgessautistictrust.org.uk/</a:t>
            </a:r>
            <a:r>
              <a:rPr lang="en-GB" sz="1000" dirty="0">
                <a:solidFill>
                  <a:srgbClr val="333333"/>
                </a:solidFill>
                <a:latin typeface="Tahoma"/>
              </a:rPr>
              <a:t> and </a:t>
            </a:r>
            <a:r>
              <a:rPr lang="en-GB" sz="1000" dirty="0">
                <a:solidFill>
                  <a:srgbClr val="3D9FD3"/>
                </a:solidFill>
                <a:latin typeface="Tahoma"/>
                <a:hlinkClick r:id="rId4"/>
              </a:rPr>
              <a:t>www.caspabromley.org.uk</a:t>
            </a:r>
            <a:endParaRPr lang="en-GB" sz="1000" dirty="0">
              <a:solidFill>
                <a:srgbClr val="333333"/>
              </a:solidFill>
              <a:latin typeface="Tahoma"/>
            </a:endParaRPr>
          </a:p>
          <a:p>
            <a:pPr marL="0" lvl="0" indent="0">
              <a:lnSpc>
                <a:spcPct val="80000"/>
              </a:lnSpc>
              <a:spcBef>
                <a:spcPts val="200"/>
              </a:spcBef>
              <a:buNone/>
            </a:pPr>
            <a:endParaRPr lang="en-GB" sz="700" dirty="0"/>
          </a:p>
          <a:p>
            <a:pPr marL="0" lvl="0" indent="0">
              <a:lnSpc>
                <a:spcPct val="80000"/>
              </a:lnSpc>
              <a:spcBef>
                <a:spcPts val="200"/>
              </a:spcBef>
              <a:buNone/>
            </a:pPr>
            <a:endParaRPr lang="en-GB" sz="700" dirty="0"/>
          </a:p>
          <a:p>
            <a:pPr marL="0" lvl="0" indent="0">
              <a:lnSpc>
                <a:spcPct val="80000"/>
              </a:lnSpc>
              <a:spcBef>
                <a:spcPts val="200"/>
              </a:spcBef>
              <a:buNone/>
            </a:pPr>
            <a:endParaRPr lang="en-GB" sz="700" dirty="0"/>
          </a:p>
          <a:p>
            <a:pPr lvl="0">
              <a:lnSpc>
                <a:spcPct val="80000"/>
              </a:lnSpc>
              <a:spcBef>
                <a:spcPts val="200"/>
              </a:spcBef>
            </a:pPr>
            <a:endParaRPr lang="en-GB"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a:xfrm>
            <a:off x="395532" y="8531"/>
            <a:ext cx="7128799" cy="694002"/>
          </a:xfrm>
        </p:spPr>
        <p:txBody>
          <a:bodyPr/>
          <a:lstStyle/>
          <a:p>
            <a:pPr lvl="0"/>
            <a:r>
              <a:rPr lang="en-GB" sz="4000">
                <a:solidFill>
                  <a:srgbClr val="154DA3"/>
                </a:solidFill>
                <a:latin typeface="helvetica_neue"/>
              </a:rPr>
              <a:t>Cognition and Learning</a:t>
            </a:r>
            <a:endParaRPr lang="en-GB" sz="4000" u="sng">
              <a:solidFill>
                <a:srgbClr val="FF0000"/>
              </a:solidFill>
            </a:endParaRPr>
          </a:p>
        </p:txBody>
      </p:sp>
      <p:sp>
        <p:nvSpPr>
          <p:cNvPr id="3" name="Content Placeholder 2"/>
          <p:cNvSpPr txBox="1">
            <a:spLocks noGrp="1"/>
          </p:cNvSpPr>
          <p:nvPr>
            <p:ph idx="1"/>
          </p:nvPr>
        </p:nvSpPr>
        <p:spPr>
          <a:xfrm>
            <a:off x="199311" y="692694"/>
            <a:ext cx="8928987" cy="5127845"/>
          </a:xfrm>
        </p:spPr>
        <p:txBody>
          <a:bodyPr/>
          <a:lstStyle/>
          <a:p>
            <a:pPr marL="0" lvl="0" indent="0">
              <a:spcBef>
                <a:spcPts val="300"/>
              </a:spcBef>
              <a:buNone/>
            </a:pPr>
            <a:r>
              <a:rPr lang="en-GB" sz="1100" b="1" dirty="0">
                <a:solidFill>
                  <a:srgbClr val="154DA3"/>
                </a:solidFill>
                <a:latin typeface="Tahoma"/>
              </a:rPr>
              <a:t>Some of the aspects of difficulty included in this area are:</a:t>
            </a:r>
            <a:endParaRPr lang="en-GB" sz="1100" b="1" dirty="0">
              <a:solidFill>
                <a:srgbClr val="333333"/>
              </a:solidFill>
              <a:latin typeface="Tahoma"/>
            </a:endParaRPr>
          </a:p>
          <a:p>
            <a:pPr lvl="0">
              <a:spcBef>
                <a:spcPts val="300"/>
              </a:spcBef>
            </a:pPr>
            <a:r>
              <a:rPr lang="en-GB" sz="1100" dirty="0">
                <a:solidFill>
                  <a:srgbClr val="154DA3"/>
                </a:solidFill>
                <a:latin typeface="helvetica_neue"/>
              </a:rPr>
              <a:t>Attention deficit hyperactivity disorder (ADHD)</a:t>
            </a:r>
          </a:p>
          <a:p>
            <a:pPr lvl="0">
              <a:spcBef>
                <a:spcPts val="300"/>
              </a:spcBef>
            </a:pPr>
            <a:r>
              <a:rPr lang="en-GB" sz="1100" dirty="0">
                <a:solidFill>
                  <a:srgbClr val="333333"/>
                </a:solidFill>
                <a:latin typeface="Tahoma"/>
              </a:rPr>
              <a:t>Attention Deficit Hyperactivity Disorder is a complex condition can seriously affect a child’s concentration, behaviour and learning. A child with ADHD will often feel easily bored, may be distracted by unimportant sounds and sights, be impulsive and find it hard to sit still. This impacts on their learning as they can find it very hard to concentrate for the periods of time needed to complete tasks. Consequently, the work that they produce may not necessarily reflect their true ability.</a:t>
            </a:r>
          </a:p>
          <a:p>
            <a:pPr lvl="0">
              <a:spcBef>
                <a:spcPts val="300"/>
              </a:spcBef>
            </a:pPr>
            <a:r>
              <a:rPr lang="en-GB" sz="1100" dirty="0">
                <a:solidFill>
                  <a:srgbClr val="333333"/>
                </a:solidFill>
                <a:latin typeface="Tahoma"/>
              </a:rPr>
              <a:t>Further information can be found at: </a:t>
            </a:r>
            <a:r>
              <a:rPr lang="en-GB" sz="1100" dirty="0">
                <a:solidFill>
                  <a:srgbClr val="3D9FD3"/>
                </a:solidFill>
                <a:latin typeface="Tahoma"/>
                <a:hlinkClick r:id="rId2"/>
              </a:rPr>
              <a:t>www.addiss.co.uk</a:t>
            </a:r>
            <a:endParaRPr lang="en-GB" sz="1100" dirty="0">
              <a:solidFill>
                <a:srgbClr val="333333"/>
              </a:solidFill>
              <a:latin typeface="Tahoma"/>
            </a:endParaRPr>
          </a:p>
          <a:p>
            <a:pPr marL="0" lvl="0" indent="0">
              <a:spcBef>
                <a:spcPts val="300"/>
              </a:spcBef>
              <a:buNone/>
            </a:pPr>
            <a:r>
              <a:rPr lang="en-GB" sz="1100" b="1" dirty="0">
                <a:solidFill>
                  <a:srgbClr val="154DA3"/>
                </a:solidFill>
                <a:latin typeface="helvetica_neue"/>
              </a:rPr>
              <a:t>Moderate Learning Difficulty (MLD)</a:t>
            </a:r>
          </a:p>
          <a:p>
            <a:pPr lvl="0">
              <a:spcBef>
                <a:spcPts val="300"/>
              </a:spcBef>
            </a:pPr>
            <a:r>
              <a:rPr lang="en-GB" sz="1100" dirty="0">
                <a:solidFill>
                  <a:srgbClr val="333333"/>
                </a:solidFill>
                <a:latin typeface="Tahoma"/>
              </a:rPr>
              <a:t>Pupils with MLDs will have attainments significantly below expected levels in most areas of the curriculum despite appropriate interventions. Their needs will not be able to be met by normal differentiation and the flexibilities of the National Curriculum.</a:t>
            </a:r>
          </a:p>
          <a:p>
            <a:pPr lvl="0">
              <a:spcBef>
                <a:spcPts val="300"/>
              </a:spcBef>
            </a:pPr>
            <a:r>
              <a:rPr lang="en-GB" sz="1100" dirty="0">
                <a:solidFill>
                  <a:srgbClr val="333333"/>
                </a:solidFill>
                <a:latin typeface="Tahoma"/>
              </a:rPr>
              <a:t>They should only be recorded as MLD if additional educational provision is being made to help them to access the curriculum. Pupils with MLDs have much greater difficulty than their peers in acquiring basic literacy and numeracy skills and in understanding concepts. They may also have an associated speech and language delay, low self-esteem, low levels of concentration and under-developed social skills.</a:t>
            </a:r>
          </a:p>
          <a:p>
            <a:pPr marL="0" lvl="0" indent="0">
              <a:spcBef>
                <a:spcPts val="300"/>
              </a:spcBef>
              <a:buNone/>
            </a:pPr>
            <a:r>
              <a:rPr lang="en-GB" sz="1100" b="1" dirty="0">
                <a:solidFill>
                  <a:srgbClr val="154DA3"/>
                </a:solidFill>
                <a:latin typeface="helvetica_neue"/>
              </a:rPr>
              <a:t>Profound and Multiple Learning Difficulty (PMLD)</a:t>
            </a:r>
          </a:p>
          <a:p>
            <a:pPr lvl="0">
              <a:spcBef>
                <a:spcPts val="300"/>
              </a:spcBef>
            </a:pPr>
            <a:r>
              <a:rPr lang="en-GB" sz="1100" dirty="0">
                <a:solidFill>
                  <a:srgbClr val="333333"/>
                </a:solidFill>
                <a:latin typeface="Tahoma"/>
              </a:rPr>
              <a:t>Pupils with profound and multiple learning difficulties have complex learning needs. In addition to very severe learning difficulties, pupils have other significant difficulties such as physical disabilities, sensory impairment or a severe medical condition. Pupils require a high level of adult support, both for their learning needs and also for their personal care. They are likely to need sensory stimulation and a curriculum broken down into very small steps. Some pupils communicate by gesture, eye pointing or symbols, others by very simple language. Their attainments are likely to remain in the early P-scale range (P1-P4) throughout their school careers (that is below level 1 of the National Curriculum).</a:t>
            </a:r>
          </a:p>
          <a:p>
            <a:pPr marL="0" lvl="0" indent="0">
              <a:spcBef>
                <a:spcPts val="300"/>
              </a:spcBef>
              <a:buNone/>
            </a:pPr>
            <a:r>
              <a:rPr lang="en-GB" sz="1100" b="1" dirty="0">
                <a:solidFill>
                  <a:srgbClr val="154DA3"/>
                </a:solidFill>
                <a:latin typeface="helvetica_neue"/>
              </a:rPr>
              <a:t>Severe Learning Difficulty (SLD</a:t>
            </a:r>
            <a:r>
              <a:rPr lang="en-GB" sz="1100" dirty="0">
                <a:solidFill>
                  <a:srgbClr val="154DA3"/>
                </a:solidFill>
                <a:latin typeface="helvetica_neue"/>
              </a:rPr>
              <a:t>)</a:t>
            </a:r>
          </a:p>
          <a:p>
            <a:pPr lvl="0">
              <a:spcBef>
                <a:spcPts val="300"/>
              </a:spcBef>
            </a:pPr>
            <a:r>
              <a:rPr lang="en-GB" sz="1100" dirty="0">
                <a:solidFill>
                  <a:srgbClr val="333333"/>
                </a:solidFill>
                <a:latin typeface="Tahoma"/>
              </a:rPr>
              <a:t>Pupils with Severe Learning Difficulties (SLD) have significant intellectual or cognitive impairments. This has a major effect on their ability to participate in the school curriculum without support. They may also have difficulties in mobility and co-ordination, communication and perception and the acquisition of self-help skills. Pupils with severe learning difficulties will need support in all areas of the curriculum.</a:t>
            </a:r>
            <a:br>
              <a:rPr lang="en-GB" sz="1100" dirty="0">
                <a:solidFill>
                  <a:srgbClr val="333333"/>
                </a:solidFill>
                <a:latin typeface="Tahoma"/>
              </a:rPr>
            </a:br>
            <a:r>
              <a:rPr lang="en-GB" sz="1100" dirty="0">
                <a:solidFill>
                  <a:srgbClr val="333333"/>
                </a:solidFill>
                <a:latin typeface="Tahoma"/>
              </a:rPr>
              <a:t/>
            </a:r>
            <a:br>
              <a:rPr lang="en-GB" sz="1100" dirty="0">
                <a:solidFill>
                  <a:srgbClr val="333333"/>
                </a:solidFill>
                <a:latin typeface="Tahoma"/>
              </a:rPr>
            </a:br>
            <a:r>
              <a:rPr lang="en-GB" sz="1100" dirty="0">
                <a:solidFill>
                  <a:srgbClr val="333333"/>
                </a:solidFill>
                <a:latin typeface="Tahoma"/>
              </a:rPr>
              <a:t>They may also require teaching of self-help, independence and social skills. Some pupils may use sign and symbols but most will be able to hold simple conversations. Their attainments may be within the upper </a:t>
            </a:r>
            <a:r>
              <a:rPr lang="en-GB" sz="1100" dirty="0">
                <a:solidFill>
                  <a:srgbClr val="3D9FD3"/>
                </a:solidFill>
                <a:latin typeface="Tahoma"/>
                <a:hlinkClick r:id="rId3"/>
              </a:rPr>
              <a:t>P scale</a:t>
            </a:r>
            <a:r>
              <a:rPr lang="en-GB" sz="1100" dirty="0">
                <a:solidFill>
                  <a:srgbClr val="333333"/>
                </a:solidFill>
                <a:latin typeface="Tahoma"/>
              </a:rPr>
              <a:t> range (P4-P8) for much of their school careers (that is below level 1 of the </a:t>
            </a:r>
            <a:r>
              <a:rPr lang="en-GB" sz="1100" dirty="0">
                <a:solidFill>
                  <a:srgbClr val="3D9FD3"/>
                </a:solidFill>
                <a:latin typeface="Tahoma"/>
                <a:hlinkClick r:id="rId4"/>
              </a:rPr>
              <a:t>National Curriculum</a:t>
            </a:r>
            <a:r>
              <a:rPr lang="en-GB" sz="1100" dirty="0">
                <a:solidFill>
                  <a:srgbClr val="333333"/>
                </a:solidFill>
                <a:latin typeface="Tahoma"/>
              </a:rPr>
              <a:t>).</a:t>
            </a:r>
          </a:p>
          <a:p>
            <a:pPr marL="0" lvl="0" indent="0">
              <a:spcBef>
                <a:spcPts val="300"/>
              </a:spcBef>
              <a:buNone/>
            </a:pPr>
            <a:r>
              <a:rPr lang="en-GB" sz="1100" b="1" dirty="0">
                <a:solidFill>
                  <a:srgbClr val="154DA3"/>
                </a:solidFill>
                <a:latin typeface="helvetica_neue"/>
              </a:rPr>
              <a:t>Specific Learning Difficulty (</a:t>
            </a:r>
            <a:r>
              <a:rPr lang="en-GB" sz="1100" b="1" dirty="0" err="1">
                <a:solidFill>
                  <a:srgbClr val="154DA3"/>
                </a:solidFill>
                <a:latin typeface="helvetica_neue"/>
              </a:rPr>
              <a:t>SpLD</a:t>
            </a:r>
            <a:r>
              <a:rPr lang="en-GB" sz="1100" b="1" dirty="0">
                <a:solidFill>
                  <a:srgbClr val="154DA3"/>
                </a:solidFill>
                <a:latin typeface="helvetica_neue"/>
              </a:rPr>
              <a:t>)</a:t>
            </a:r>
          </a:p>
          <a:p>
            <a:pPr lvl="0">
              <a:spcBef>
                <a:spcPts val="300"/>
              </a:spcBef>
            </a:pPr>
            <a:r>
              <a:rPr lang="en-GB" sz="1100" dirty="0">
                <a:solidFill>
                  <a:srgbClr val="333333"/>
                </a:solidFill>
                <a:latin typeface="Tahoma"/>
              </a:rPr>
              <a:t>“A child or a young person with a Specific Learning Difficulty (</a:t>
            </a:r>
            <a:r>
              <a:rPr lang="en-GB" sz="1100" dirty="0" err="1">
                <a:solidFill>
                  <a:srgbClr val="333333"/>
                </a:solidFill>
                <a:latin typeface="Tahoma"/>
              </a:rPr>
              <a:t>SpLD</a:t>
            </a:r>
            <a:r>
              <a:rPr lang="en-GB" sz="1100" dirty="0">
                <a:solidFill>
                  <a:srgbClr val="333333"/>
                </a:solidFill>
                <a:latin typeface="Tahoma"/>
              </a:rPr>
              <a:t>) may have difficulty with one or more aspects of learning. This includes a range of conditions such as dyslexia (difficulties with reading and spelling); dyscalculia (maths); dyspraxia (co-ordination) and dysgraphia (writing).” (2013 SEN Code of Practice)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179515" y="1052739"/>
            <a:ext cx="8856988" cy="4389120"/>
          </a:xfrm>
        </p:spPr>
        <p:txBody>
          <a:bodyPr/>
          <a:lstStyle/>
          <a:p>
            <a:pPr marL="0" lvl="0" indent="0">
              <a:spcBef>
                <a:spcPts val="300"/>
              </a:spcBef>
              <a:buNone/>
            </a:pPr>
            <a:r>
              <a:rPr lang="en-GB" sz="1400" b="1" dirty="0">
                <a:solidFill>
                  <a:srgbClr val="154DA3"/>
                </a:solidFill>
                <a:latin typeface="helvetica_neue"/>
              </a:rPr>
              <a:t>Dyscalculia</a:t>
            </a:r>
          </a:p>
          <a:p>
            <a:pPr lvl="0">
              <a:spcBef>
                <a:spcPts val="300"/>
              </a:spcBef>
            </a:pPr>
            <a:r>
              <a:rPr lang="en-GB" sz="1400" dirty="0">
                <a:solidFill>
                  <a:srgbClr val="333333"/>
                </a:solidFill>
                <a:latin typeface="Tahoma"/>
              </a:rPr>
              <a:t>Pupils with dyscalculia have difficulty in acquiring mathematical skills. Pupils may have difficulty understanding simple number concepts, lack an intuitive grasp of numbers and have problems learning number facts and procedures.</a:t>
            </a:r>
          </a:p>
          <a:p>
            <a:pPr lvl="0">
              <a:spcBef>
                <a:spcPts val="300"/>
              </a:spcBef>
            </a:pPr>
            <a:r>
              <a:rPr lang="en-GB" sz="1400" dirty="0">
                <a:solidFill>
                  <a:srgbClr val="333333"/>
                </a:solidFill>
                <a:latin typeface="Tahoma"/>
              </a:rPr>
              <a:t>Further information can be found at: </a:t>
            </a:r>
            <a:r>
              <a:rPr lang="en-GB" sz="1400" dirty="0">
                <a:solidFill>
                  <a:srgbClr val="3D9FD3"/>
                </a:solidFill>
                <a:latin typeface="Tahoma"/>
                <a:hlinkClick r:id="rId2"/>
              </a:rPr>
              <a:t>http://www.ncld.org/types-learning-disabilities/dyscalculia</a:t>
            </a:r>
            <a:endParaRPr lang="en-GB" sz="1400" dirty="0">
              <a:solidFill>
                <a:srgbClr val="333333"/>
              </a:solidFill>
              <a:latin typeface="Tahoma"/>
            </a:endParaRPr>
          </a:p>
          <a:p>
            <a:pPr marL="0" lvl="0" indent="0">
              <a:spcBef>
                <a:spcPts val="300"/>
              </a:spcBef>
              <a:buNone/>
            </a:pPr>
            <a:r>
              <a:rPr lang="en-GB" sz="1400" b="1" dirty="0">
                <a:solidFill>
                  <a:srgbClr val="154DA3"/>
                </a:solidFill>
                <a:latin typeface="helvetica_neue"/>
              </a:rPr>
              <a:t>Dysgraphia</a:t>
            </a:r>
          </a:p>
          <a:p>
            <a:pPr lvl="0">
              <a:spcBef>
                <a:spcPts val="300"/>
              </a:spcBef>
            </a:pPr>
            <a:r>
              <a:rPr lang="en-GB" sz="1400" dirty="0">
                <a:solidFill>
                  <a:srgbClr val="333333"/>
                </a:solidFill>
                <a:latin typeface="Tahoma"/>
              </a:rPr>
              <a:t>People with dysgraphia are affected by an extreme difficulty with fine motor skills and can have trouble organizing letters, numbers and words on a line or page. This can result partly from:</a:t>
            </a:r>
          </a:p>
          <a:p>
            <a:pPr lvl="0">
              <a:spcBef>
                <a:spcPts val="300"/>
              </a:spcBef>
              <a:buFont typeface="Arial"/>
              <a:buChar char="•"/>
            </a:pPr>
            <a:r>
              <a:rPr lang="en-GB" sz="1400" dirty="0">
                <a:solidFill>
                  <a:srgbClr val="333333"/>
                </a:solidFill>
                <a:latin typeface="Tahoma"/>
              </a:rPr>
              <a:t>Visual-spatial difficulties: trouble processing what the eye sees</a:t>
            </a:r>
          </a:p>
          <a:p>
            <a:pPr lvl="0">
              <a:spcBef>
                <a:spcPts val="300"/>
              </a:spcBef>
              <a:buFont typeface="Arial"/>
              <a:buChar char="•"/>
            </a:pPr>
            <a:r>
              <a:rPr lang="en-GB" sz="1400" dirty="0">
                <a:solidFill>
                  <a:srgbClr val="333333"/>
                </a:solidFill>
                <a:latin typeface="Tahoma"/>
              </a:rPr>
              <a:t>Language processing difficulty: trouble processing and making sense of what the ear hears.</a:t>
            </a:r>
          </a:p>
          <a:p>
            <a:pPr lvl="0">
              <a:spcBef>
                <a:spcPts val="300"/>
              </a:spcBef>
            </a:pPr>
            <a:r>
              <a:rPr lang="en-GB" sz="1400" dirty="0">
                <a:solidFill>
                  <a:srgbClr val="333333"/>
                </a:solidFill>
                <a:latin typeface="Tahoma"/>
              </a:rPr>
              <a:t>Further information can be found at: </a:t>
            </a:r>
            <a:r>
              <a:rPr lang="en-GB" sz="1400" dirty="0">
                <a:solidFill>
                  <a:srgbClr val="3D9FD3"/>
                </a:solidFill>
                <a:latin typeface="Tahoma"/>
                <a:hlinkClick r:id="rId3"/>
              </a:rPr>
              <a:t>http://dysgraphia.org.uk</a:t>
            </a:r>
            <a:endParaRPr lang="en-GB" sz="1400" dirty="0">
              <a:solidFill>
                <a:srgbClr val="333333"/>
              </a:solidFill>
              <a:latin typeface="Tahoma"/>
            </a:endParaRPr>
          </a:p>
          <a:p>
            <a:pPr marL="0" lvl="0" indent="0">
              <a:spcBef>
                <a:spcPts val="300"/>
              </a:spcBef>
              <a:buNone/>
            </a:pPr>
            <a:r>
              <a:rPr lang="en-GB" sz="1400" b="1" dirty="0">
                <a:solidFill>
                  <a:srgbClr val="154DA3"/>
                </a:solidFill>
                <a:latin typeface="helvetica_neue"/>
              </a:rPr>
              <a:t>Dyslexia</a:t>
            </a:r>
          </a:p>
          <a:p>
            <a:pPr lvl="0">
              <a:spcBef>
                <a:spcPts val="300"/>
              </a:spcBef>
            </a:pPr>
            <a:r>
              <a:rPr lang="en-GB" sz="1400" dirty="0">
                <a:solidFill>
                  <a:srgbClr val="333333"/>
                </a:solidFill>
                <a:latin typeface="Tahoma"/>
              </a:rPr>
              <a:t>Pupils with dyslexia have a marked and persistent difficulty in learning to read, write and spell, despite progress in other areas. Pupils may have poor reading comprehension, handwriting and punctuation. They may also have difficulties in concentration and organisation, and in remembering sequences of words. They may mispronounce common words or reverse letters and sounds in words.</a:t>
            </a:r>
          </a:p>
          <a:p>
            <a:pPr lvl="0">
              <a:spcBef>
                <a:spcPts val="300"/>
              </a:spcBef>
            </a:pPr>
            <a:r>
              <a:rPr lang="en-GB" sz="1400" dirty="0">
                <a:solidFill>
                  <a:srgbClr val="333333"/>
                </a:solidFill>
                <a:latin typeface="Tahoma"/>
              </a:rPr>
              <a:t>Further information can be found at: </a:t>
            </a:r>
            <a:r>
              <a:rPr lang="en-GB" sz="1400" dirty="0">
                <a:solidFill>
                  <a:srgbClr val="3D9FD3"/>
                </a:solidFill>
                <a:latin typeface="Tahoma"/>
              </a:rPr>
              <a:t>http://</a:t>
            </a:r>
            <a:r>
              <a:rPr lang="en-GB" sz="1400" dirty="0" err="1">
                <a:solidFill>
                  <a:srgbClr val="3D9FD3"/>
                </a:solidFill>
                <a:latin typeface="Tahoma"/>
              </a:rPr>
              <a:t>www.bdadyslexia.org.uk</a:t>
            </a:r>
            <a:endParaRPr lang="en-GB" sz="1400" dirty="0">
              <a:solidFill>
                <a:srgbClr val="333333"/>
              </a:solidFill>
              <a:latin typeface="Tahoma"/>
            </a:endParaRPr>
          </a:p>
          <a:p>
            <a:pPr marL="0" lvl="0" indent="0">
              <a:spcBef>
                <a:spcPts val="300"/>
              </a:spcBef>
              <a:buNone/>
            </a:pPr>
            <a:r>
              <a:rPr lang="en-GB" sz="1400" b="1" dirty="0">
                <a:solidFill>
                  <a:srgbClr val="154DA3"/>
                </a:solidFill>
                <a:latin typeface="helvetica_neue"/>
              </a:rPr>
              <a:t>Dyspraxia</a:t>
            </a:r>
          </a:p>
          <a:p>
            <a:pPr lvl="0">
              <a:spcBef>
                <a:spcPts val="300"/>
              </a:spcBef>
            </a:pPr>
            <a:r>
              <a:rPr lang="en-GB" sz="1400" dirty="0">
                <a:solidFill>
                  <a:srgbClr val="333333"/>
                </a:solidFill>
                <a:latin typeface="Tahoma"/>
              </a:rPr>
              <a:t>Pupils with dyspraxia are affected by an impairment or immaturity of the organisation of movement, often appearing clumsy. Gross and fine motor skills are hard to learn and difficult to retain and generalise. Pupils may have poor balance and coordination and may be hesitant in many actions (running, skipping, hopping, holding a pencil, doing jigsaws, </a:t>
            </a:r>
            <a:r>
              <a:rPr lang="en-GB" sz="1400" dirty="0" err="1">
                <a:solidFill>
                  <a:srgbClr val="333333"/>
                </a:solidFill>
                <a:latin typeface="Tahoma"/>
              </a:rPr>
              <a:t>etc</a:t>
            </a:r>
            <a:r>
              <a:rPr lang="en-GB" sz="1400" dirty="0">
                <a:solidFill>
                  <a:srgbClr val="333333"/>
                </a:solidFill>
                <a:latin typeface="Tahoma"/>
              </a:rPr>
              <a:t>). Their articulation may also be immature and their language late to develop. They may also have poor awareness of body position and poor social skills.</a:t>
            </a:r>
          </a:p>
          <a:p>
            <a:pPr lvl="0">
              <a:spcBef>
                <a:spcPts val="300"/>
              </a:spcBef>
            </a:pPr>
            <a:r>
              <a:rPr lang="en-GB" sz="1400" dirty="0">
                <a:solidFill>
                  <a:srgbClr val="333333"/>
                </a:solidFill>
                <a:latin typeface="Tahoma"/>
              </a:rPr>
              <a:t>Further information can be found at: </a:t>
            </a:r>
            <a:r>
              <a:rPr lang="en-GB" sz="1400" dirty="0">
                <a:solidFill>
                  <a:srgbClr val="3D9FD3"/>
                </a:solidFill>
                <a:latin typeface="Tahoma"/>
                <a:hlinkClick r:id="rId4"/>
              </a:rPr>
              <a:t>http://www.dyspraxiafoundation.org.uk</a:t>
            </a:r>
            <a:endParaRPr lang="en-GB" sz="1050" dirty="0"/>
          </a:p>
        </p:txBody>
      </p:sp>
      <p:sp>
        <p:nvSpPr>
          <p:cNvPr id="3" name="Title 1"/>
          <p:cNvSpPr txBox="1">
            <a:spLocks noGrp="1"/>
          </p:cNvSpPr>
          <p:nvPr>
            <p:ph type="title"/>
          </p:nvPr>
        </p:nvSpPr>
        <p:spPr>
          <a:xfrm>
            <a:off x="467541" y="332658"/>
            <a:ext cx="8229600" cy="722348"/>
          </a:xfrm>
        </p:spPr>
        <p:txBody>
          <a:bodyPr/>
          <a:lstStyle/>
          <a:p>
            <a:pPr lvl="0" algn="ctr"/>
            <a:r>
              <a:rPr lang="en-GB" sz="4000" dirty="0">
                <a:solidFill>
                  <a:srgbClr val="154DA3"/>
                </a:solidFill>
                <a:latin typeface="helvetica_neue"/>
              </a:rPr>
              <a:t>Cognition and Learning </a:t>
            </a:r>
            <a:endParaRPr lang="en-GB"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lgn="ctr"/>
            <a:r>
              <a:rPr lang="en-GB" sz="4500" dirty="0">
                <a:solidFill>
                  <a:srgbClr val="154DA3"/>
                </a:solidFill>
                <a:latin typeface="helvetica_neue"/>
              </a:rPr>
              <a:t>Social, Emotional and Mental Health</a:t>
            </a:r>
            <a:endParaRPr lang="en-GB" sz="4500" dirty="0"/>
          </a:p>
        </p:txBody>
      </p:sp>
      <p:sp>
        <p:nvSpPr>
          <p:cNvPr id="3" name="Content Placeholder 2"/>
          <p:cNvSpPr txBox="1">
            <a:spLocks noGrp="1"/>
          </p:cNvSpPr>
          <p:nvPr>
            <p:ph idx="1"/>
          </p:nvPr>
        </p:nvSpPr>
        <p:spPr/>
        <p:txBody>
          <a:bodyPr/>
          <a:lstStyle/>
          <a:p>
            <a:pPr marL="0" lvl="0" indent="0">
              <a:lnSpc>
                <a:spcPct val="80000"/>
              </a:lnSpc>
              <a:spcBef>
                <a:spcPts val="300"/>
              </a:spcBef>
              <a:buNone/>
            </a:pPr>
            <a:r>
              <a:rPr lang="en-GB" sz="1200" dirty="0">
                <a:solidFill>
                  <a:srgbClr val="154DA3"/>
                </a:solidFill>
                <a:latin typeface="Tahoma"/>
              </a:rPr>
              <a:t>Children with emotional difficulties include those who may be withdrawn or isolated, hyperactive and lack concentration; those with immature social skills and those presenting other difficulties arising other complex needs.</a:t>
            </a:r>
            <a:endParaRPr lang="en-GB" sz="1200" dirty="0">
              <a:solidFill>
                <a:srgbClr val="333333"/>
              </a:solidFill>
              <a:latin typeface="Tahoma"/>
            </a:endParaRPr>
          </a:p>
          <a:p>
            <a:pPr marL="0" lvl="0" indent="0">
              <a:lnSpc>
                <a:spcPct val="80000"/>
              </a:lnSpc>
              <a:spcBef>
                <a:spcPts val="300"/>
              </a:spcBef>
              <a:buNone/>
            </a:pPr>
            <a:r>
              <a:rPr lang="en-GB" sz="1200" dirty="0">
                <a:solidFill>
                  <a:srgbClr val="154DA3"/>
                </a:solidFill>
                <a:latin typeface="Tahoma"/>
              </a:rPr>
              <a:t>Some children may have emotional needs and/or social problems that interfere with their own ability to learn effectively. In some instances, the difficulties they experience may cause disruption to the learning of other children or young people.</a:t>
            </a:r>
            <a:endParaRPr lang="en-GB" sz="1200" dirty="0">
              <a:solidFill>
                <a:srgbClr val="333333"/>
              </a:solidFill>
              <a:latin typeface="Tahoma"/>
            </a:endParaRPr>
          </a:p>
          <a:p>
            <a:pPr marL="0" lvl="0" indent="0">
              <a:lnSpc>
                <a:spcPct val="80000"/>
              </a:lnSpc>
              <a:spcBef>
                <a:spcPts val="300"/>
              </a:spcBef>
              <a:buNone/>
            </a:pPr>
            <a:r>
              <a:rPr lang="en-GB" sz="1200" dirty="0">
                <a:solidFill>
                  <a:srgbClr val="154DA3"/>
                </a:solidFill>
                <a:latin typeface="Tahoma"/>
              </a:rPr>
              <a:t>Social difficulties, in this context, occur when students have problems managing interactions with others in school effectively and appropriately. They may have difficulty making the necessary adjustments to conform to the expectations of others in a variety of settings. The process is known as socialisation. Either difficulty may impact substantially on the child’s ability to learn.</a:t>
            </a:r>
          </a:p>
          <a:p>
            <a:pPr marL="0" lvl="0" indent="0">
              <a:lnSpc>
                <a:spcPct val="80000"/>
              </a:lnSpc>
              <a:spcBef>
                <a:spcPts val="300"/>
              </a:spcBef>
              <a:buNone/>
            </a:pPr>
            <a:endParaRPr lang="en-GB" sz="1200" dirty="0">
              <a:solidFill>
                <a:srgbClr val="333333"/>
              </a:solidFill>
              <a:latin typeface="Tahoma"/>
            </a:endParaRPr>
          </a:p>
          <a:p>
            <a:pPr marL="228600" lvl="0">
              <a:lnSpc>
                <a:spcPct val="80000"/>
              </a:lnSpc>
              <a:spcBef>
                <a:spcPts val="300"/>
              </a:spcBef>
            </a:pPr>
            <a:r>
              <a:rPr lang="en-GB" sz="1200" dirty="0">
                <a:solidFill>
                  <a:srgbClr val="154DA3"/>
                </a:solidFill>
                <a:latin typeface="Tahoma"/>
              </a:rPr>
              <a:t>Some of the aspects of difficulty included in this area are:</a:t>
            </a:r>
            <a:endParaRPr lang="en-GB" sz="1200" dirty="0">
              <a:solidFill>
                <a:srgbClr val="333333"/>
              </a:solidFill>
              <a:latin typeface="Tahoma"/>
            </a:endParaRPr>
          </a:p>
          <a:p>
            <a:pPr marL="0" lvl="0" indent="0">
              <a:lnSpc>
                <a:spcPct val="80000"/>
              </a:lnSpc>
              <a:spcBef>
                <a:spcPts val="300"/>
              </a:spcBef>
              <a:buNone/>
            </a:pPr>
            <a:r>
              <a:rPr lang="en-GB" sz="1200" b="1" dirty="0">
                <a:solidFill>
                  <a:srgbClr val="154DA3"/>
                </a:solidFill>
                <a:latin typeface="helvetica_neue"/>
              </a:rPr>
              <a:t>Adjustment Disorders</a:t>
            </a:r>
          </a:p>
          <a:p>
            <a:pPr marL="228600" lvl="0">
              <a:lnSpc>
                <a:spcPct val="80000"/>
              </a:lnSpc>
              <a:spcBef>
                <a:spcPts val="300"/>
              </a:spcBef>
            </a:pPr>
            <a:r>
              <a:rPr lang="en-GB" sz="1200" dirty="0">
                <a:solidFill>
                  <a:srgbClr val="333333"/>
                </a:solidFill>
                <a:latin typeface="Tahoma"/>
              </a:rPr>
              <a:t>A child suffering from an Adjustment Disorder may have witnessed a stressful event or had a big change in their normal lifestyle. This could then have an adverse reaction on their emotional health and/or behaviour.</a:t>
            </a:r>
          </a:p>
          <a:p>
            <a:pPr marL="0" lvl="0" indent="0">
              <a:lnSpc>
                <a:spcPct val="80000"/>
              </a:lnSpc>
              <a:spcBef>
                <a:spcPts val="300"/>
              </a:spcBef>
              <a:buNone/>
            </a:pPr>
            <a:r>
              <a:rPr lang="en-GB" sz="1200" b="1" dirty="0">
                <a:solidFill>
                  <a:srgbClr val="154DA3"/>
                </a:solidFill>
                <a:latin typeface="helvetica_neue"/>
              </a:rPr>
              <a:t>Anxiety Disorders</a:t>
            </a:r>
          </a:p>
          <a:p>
            <a:pPr marL="228600" lvl="0">
              <a:lnSpc>
                <a:spcPct val="80000"/>
              </a:lnSpc>
              <a:spcBef>
                <a:spcPts val="300"/>
              </a:spcBef>
            </a:pPr>
            <a:r>
              <a:rPr lang="en-GB" sz="1200" dirty="0">
                <a:solidFill>
                  <a:srgbClr val="333333"/>
                </a:solidFill>
                <a:latin typeface="Tahoma"/>
              </a:rPr>
              <a:t>A child suffering from an </a:t>
            </a:r>
            <a:r>
              <a:rPr lang="en-GB" sz="1200" dirty="0">
                <a:solidFill>
                  <a:srgbClr val="3D9FD3"/>
                </a:solidFill>
                <a:latin typeface="Tahoma"/>
                <a:hlinkClick r:id="rId2"/>
              </a:rPr>
              <a:t>Anxiety Disorder</a:t>
            </a:r>
            <a:r>
              <a:rPr lang="en-GB" sz="1200" dirty="0">
                <a:solidFill>
                  <a:srgbClr val="333333"/>
                </a:solidFill>
                <a:latin typeface="Tahoma"/>
              </a:rPr>
              <a:t> may be prone to frequent panic attacks. Here the child may complain of physical symptoms such as headaches or stomach aches. The child may also display inappropriate emotional responses, such as outbursts of laughter or crying out of context</a:t>
            </a:r>
          </a:p>
          <a:p>
            <a:pPr marL="0" lvl="0" indent="0">
              <a:lnSpc>
                <a:spcPct val="80000"/>
              </a:lnSpc>
              <a:spcBef>
                <a:spcPts val="300"/>
              </a:spcBef>
              <a:buNone/>
            </a:pPr>
            <a:r>
              <a:rPr lang="en-GB" sz="1200" b="1" dirty="0">
                <a:solidFill>
                  <a:srgbClr val="154DA3"/>
                </a:solidFill>
                <a:latin typeface="helvetica_neue"/>
              </a:rPr>
              <a:t>Obsessive-Compulsive Disorder ('OCD')</a:t>
            </a:r>
          </a:p>
          <a:p>
            <a:pPr marL="228600" lvl="0">
              <a:lnSpc>
                <a:spcPct val="80000"/>
              </a:lnSpc>
              <a:spcBef>
                <a:spcPts val="300"/>
              </a:spcBef>
            </a:pPr>
            <a:r>
              <a:rPr lang="en-GB" sz="1200" dirty="0">
                <a:solidFill>
                  <a:srgbClr val="333333"/>
                </a:solidFill>
                <a:latin typeface="Tahoma"/>
              </a:rPr>
              <a:t>A child suffering from EBD may also have an </a:t>
            </a:r>
            <a:r>
              <a:rPr lang="en-GB" sz="1200" dirty="0">
                <a:solidFill>
                  <a:srgbClr val="3D9FD3"/>
                </a:solidFill>
                <a:latin typeface="Tahoma"/>
                <a:hlinkClick r:id="rId3"/>
              </a:rPr>
              <a:t>Obsessive Compulsive Disorder (OCD)</a:t>
            </a:r>
            <a:r>
              <a:rPr lang="en-GB" sz="1200" dirty="0">
                <a:solidFill>
                  <a:srgbClr val="333333"/>
                </a:solidFill>
                <a:latin typeface="Tahoma"/>
              </a:rPr>
              <a:t>. Here the child can display recurrent and persistent obsessions or compulsions. Behaviours may include repetitive hand washing, praying, counting, and repeating words silently.</a:t>
            </a:r>
          </a:p>
          <a:p>
            <a:pPr marL="0" lvl="0" indent="0">
              <a:lnSpc>
                <a:spcPct val="80000"/>
              </a:lnSpc>
              <a:spcBef>
                <a:spcPts val="200"/>
              </a:spcBef>
              <a:buNone/>
            </a:pPr>
            <a:endParaRPr lang="en-GB" sz="700" dirty="0">
              <a:solidFill>
                <a:srgbClr val="333333"/>
              </a:solidFill>
              <a:latin typeface="Tahoma"/>
            </a:endParaRPr>
          </a:p>
          <a:p>
            <a:pPr lvl="0">
              <a:lnSpc>
                <a:spcPct val="80000"/>
              </a:lnSpc>
              <a:spcBef>
                <a:spcPts val="200"/>
              </a:spcBef>
            </a:pPr>
            <a:endParaRPr lang="en-GB"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a:xfrm>
            <a:off x="539550" y="620685"/>
            <a:ext cx="8229600" cy="1143000"/>
          </a:xfrm>
        </p:spPr>
        <p:txBody>
          <a:bodyPr/>
          <a:lstStyle/>
          <a:p>
            <a:pPr lvl="0" algn="ctr"/>
            <a:r>
              <a:rPr lang="en-GB" dirty="0">
                <a:solidFill>
                  <a:srgbClr val="154DA3"/>
                </a:solidFill>
                <a:latin typeface="helvetica_neue"/>
              </a:rPr>
              <a:t>Sensory and/or Physical</a:t>
            </a:r>
            <a:endParaRPr lang="en-GB" dirty="0"/>
          </a:p>
        </p:txBody>
      </p:sp>
      <p:sp>
        <p:nvSpPr>
          <p:cNvPr id="3" name="Content Placeholder 2"/>
          <p:cNvSpPr txBox="1">
            <a:spLocks noGrp="1"/>
          </p:cNvSpPr>
          <p:nvPr>
            <p:ph idx="1"/>
          </p:nvPr>
        </p:nvSpPr>
        <p:spPr>
          <a:xfrm>
            <a:off x="323523" y="2204865"/>
            <a:ext cx="8363276" cy="4248476"/>
          </a:xfrm>
        </p:spPr>
        <p:txBody>
          <a:bodyPr/>
          <a:lstStyle/>
          <a:p>
            <a:pPr lvl="0">
              <a:lnSpc>
                <a:spcPct val="80000"/>
              </a:lnSpc>
              <a:spcBef>
                <a:spcPts val="300"/>
              </a:spcBef>
            </a:pPr>
            <a:r>
              <a:rPr lang="en-GB" sz="1100" dirty="0">
                <a:solidFill>
                  <a:srgbClr val="154DA3"/>
                </a:solidFill>
                <a:latin typeface="Tahoma"/>
              </a:rPr>
              <a:t>Some of the aspects of difficulty included in this area area:</a:t>
            </a:r>
            <a:endParaRPr lang="en-GB" sz="1100" dirty="0">
              <a:solidFill>
                <a:srgbClr val="333333"/>
              </a:solidFill>
              <a:latin typeface="Tahoma"/>
            </a:endParaRPr>
          </a:p>
          <a:p>
            <a:pPr marL="0" lvl="0" indent="0">
              <a:lnSpc>
                <a:spcPct val="80000"/>
              </a:lnSpc>
              <a:spcBef>
                <a:spcPts val="300"/>
              </a:spcBef>
              <a:buNone/>
            </a:pPr>
            <a:r>
              <a:rPr lang="en-GB" sz="1100" b="1" dirty="0">
                <a:solidFill>
                  <a:srgbClr val="154DA3"/>
                </a:solidFill>
                <a:latin typeface="helvetica_neue"/>
              </a:rPr>
              <a:t>Hearing Impairment (HI)</a:t>
            </a:r>
          </a:p>
          <a:p>
            <a:pPr lvl="0">
              <a:lnSpc>
                <a:spcPct val="80000"/>
              </a:lnSpc>
              <a:spcBef>
                <a:spcPts val="300"/>
              </a:spcBef>
            </a:pPr>
            <a:r>
              <a:rPr lang="en-GB" sz="1100" dirty="0">
                <a:solidFill>
                  <a:srgbClr val="333333"/>
                </a:solidFill>
                <a:latin typeface="Tahoma"/>
              </a:rPr>
              <a:t>Pupils with an HI range from those with a mild hearing loss to those who are profoundly deaf. They cover the whole ability range.</a:t>
            </a:r>
          </a:p>
          <a:p>
            <a:pPr lvl="0">
              <a:lnSpc>
                <a:spcPct val="80000"/>
              </a:lnSpc>
              <a:spcBef>
                <a:spcPts val="300"/>
              </a:spcBef>
            </a:pPr>
            <a:r>
              <a:rPr lang="en-GB" sz="1100" dirty="0">
                <a:solidFill>
                  <a:srgbClr val="333333"/>
                </a:solidFill>
                <a:latin typeface="Tahoma"/>
              </a:rPr>
              <a:t>For educational purposes, pupils are regarded as having an HI if they require hearing aids, adaptations to their environment and/or particular teaching strategies to access the concepts and language of the curriculum. A number of pupils with an HI also have an additional disability or learning difficulty. Hearing loss may be because of conductive or </a:t>
            </a:r>
            <a:r>
              <a:rPr lang="en-GB" sz="1100" dirty="0" err="1">
                <a:solidFill>
                  <a:srgbClr val="333333"/>
                </a:solidFill>
                <a:latin typeface="Tahoma"/>
              </a:rPr>
              <a:t>sensorineural</a:t>
            </a:r>
            <a:r>
              <a:rPr lang="en-GB" sz="1100" dirty="0">
                <a:solidFill>
                  <a:srgbClr val="333333"/>
                </a:solidFill>
                <a:latin typeface="Tahoma"/>
              </a:rPr>
              <a:t> problems and can be measured on a decibel scale. Four categories are generally used: mild, moderate, severe and profound. Some pupils with a significant loss communicate through sign instead of, or as well as, speech.</a:t>
            </a:r>
          </a:p>
          <a:p>
            <a:pPr marL="0" lvl="0" indent="0">
              <a:lnSpc>
                <a:spcPct val="80000"/>
              </a:lnSpc>
              <a:spcBef>
                <a:spcPts val="300"/>
              </a:spcBef>
              <a:buNone/>
            </a:pPr>
            <a:r>
              <a:rPr lang="en-GB" sz="1100" b="1" dirty="0">
                <a:solidFill>
                  <a:srgbClr val="154DA3"/>
                </a:solidFill>
                <a:latin typeface="helvetica_neue"/>
              </a:rPr>
              <a:t>Visual Impairment (VI)</a:t>
            </a:r>
          </a:p>
          <a:p>
            <a:pPr lvl="0">
              <a:lnSpc>
                <a:spcPct val="80000"/>
              </a:lnSpc>
              <a:spcBef>
                <a:spcPts val="300"/>
              </a:spcBef>
            </a:pPr>
            <a:r>
              <a:rPr lang="en-GB" sz="1100" dirty="0">
                <a:solidFill>
                  <a:srgbClr val="333333"/>
                </a:solidFill>
                <a:latin typeface="Tahoma"/>
              </a:rPr>
              <a:t>A visual impairment is generally defined as an eyesight problem that cannot be corrected by wearing glasses or contact lenses or by surgery.</a:t>
            </a:r>
            <a:br>
              <a:rPr lang="en-GB" sz="1100" dirty="0">
                <a:solidFill>
                  <a:srgbClr val="333333"/>
                </a:solidFill>
                <a:latin typeface="Tahoma"/>
              </a:rPr>
            </a:br>
            <a:r>
              <a:rPr lang="en-GB" sz="1100" dirty="0">
                <a:solidFill>
                  <a:srgbClr val="333333"/>
                </a:solidFill>
                <a:latin typeface="Tahoma"/>
              </a:rPr>
              <a:t/>
            </a:r>
            <a:br>
              <a:rPr lang="en-GB" sz="1100" dirty="0">
                <a:solidFill>
                  <a:srgbClr val="333333"/>
                </a:solidFill>
                <a:latin typeface="Tahoma"/>
              </a:rPr>
            </a:br>
            <a:r>
              <a:rPr lang="en-GB" sz="1100" dirty="0">
                <a:solidFill>
                  <a:srgbClr val="333333"/>
                </a:solidFill>
                <a:latin typeface="Tahoma"/>
              </a:rPr>
              <a:t>The terms partially sighted, low vision, legally blind, and totally blind are used in the educational context to describe students with visual impairments. They are defined as follows:</a:t>
            </a:r>
          </a:p>
          <a:p>
            <a:pPr lvl="0">
              <a:lnSpc>
                <a:spcPct val="80000"/>
              </a:lnSpc>
              <a:spcBef>
                <a:spcPts val="300"/>
              </a:spcBef>
              <a:buFont typeface="Arial"/>
              <a:buChar char="•"/>
            </a:pPr>
            <a:r>
              <a:rPr lang="en-GB" sz="1100" dirty="0">
                <a:solidFill>
                  <a:srgbClr val="333333"/>
                </a:solidFill>
                <a:latin typeface="Tahoma"/>
              </a:rPr>
              <a:t>"Partially sighted" indicates some type of visual problem has resulted in a need for special education;</a:t>
            </a:r>
          </a:p>
          <a:p>
            <a:pPr lvl="0">
              <a:lnSpc>
                <a:spcPct val="80000"/>
              </a:lnSpc>
              <a:spcBef>
                <a:spcPts val="300"/>
              </a:spcBef>
              <a:buFont typeface="Arial"/>
              <a:buChar char="•"/>
            </a:pPr>
            <a:r>
              <a:rPr lang="en-GB" sz="1100" dirty="0">
                <a:solidFill>
                  <a:srgbClr val="333333"/>
                </a:solidFill>
                <a:latin typeface="Tahoma"/>
              </a:rPr>
              <a:t>"Low vision" generally refers to a severe visual impairment, not necessarily limited to distance vision. Low vision applies to all individuals with sight who are unable to read the newspaper at a normal viewing distance, even with the aid of eyeglasses or contact lenses. They use a combination of vision and other senses to learn, although they may require adaptations in lighting or the size of print, and, sometimes, Braille;</a:t>
            </a:r>
          </a:p>
          <a:p>
            <a:pPr lvl="0">
              <a:lnSpc>
                <a:spcPct val="80000"/>
              </a:lnSpc>
              <a:spcBef>
                <a:spcPts val="300"/>
              </a:spcBef>
              <a:buFont typeface="Arial"/>
              <a:buChar char="•"/>
            </a:pPr>
            <a:r>
              <a:rPr lang="en-GB" sz="1100" dirty="0">
                <a:solidFill>
                  <a:srgbClr val="333333"/>
                </a:solidFill>
                <a:latin typeface="Tahoma"/>
              </a:rPr>
              <a:t>"Legally blind" indicates that a person has less than 20/20 vision in the better eye or a very limited field of vision (20 degrees at its widest point); and</a:t>
            </a:r>
          </a:p>
          <a:p>
            <a:pPr lvl="0">
              <a:lnSpc>
                <a:spcPct val="80000"/>
              </a:lnSpc>
              <a:spcBef>
                <a:spcPts val="300"/>
              </a:spcBef>
              <a:buFont typeface="Arial"/>
              <a:buChar char="•"/>
            </a:pPr>
            <a:r>
              <a:rPr lang="en-GB" sz="1100" dirty="0">
                <a:solidFill>
                  <a:srgbClr val="333333"/>
                </a:solidFill>
                <a:latin typeface="Tahoma"/>
              </a:rPr>
              <a:t>Totally blind students learn via Braille or other non-visual media</a:t>
            </a:r>
          </a:p>
          <a:p>
            <a:pPr lvl="0">
              <a:lnSpc>
                <a:spcPct val="80000"/>
              </a:lnSpc>
              <a:spcBef>
                <a:spcPts val="200"/>
              </a:spcBef>
            </a:pPr>
            <a:endParaRPr lang="en-GB" sz="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a:xfrm>
            <a:off x="539550" y="332658"/>
            <a:ext cx="8229600" cy="1143000"/>
          </a:xfrm>
        </p:spPr>
        <p:txBody>
          <a:bodyPr/>
          <a:lstStyle/>
          <a:p>
            <a:pPr lvl="0" algn="ctr"/>
            <a:r>
              <a:rPr lang="en-GB" dirty="0">
                <a:solidFill>
                  <a:srgbClr val="154DA3"/>
                </a:solidFill>
                <a:latin typeface="helvetica_neue"/>
              </a:rPr>
              <a:t>Sensory and/or Physical</a:t>
            </a:r>
            <a:endParaRPr lang="en-GB" dirty="0"/>
          </a:p>
        </p:txBody>
      </p:sp>
      <p:sp>
        <p:nvSpPr>
          <p:cNvPr id="3" name="Content Placeholder 2"/>
          <p:cNvSpPr txBox="1">
            <a:spLocks noGrp="1"/>
          </p:cNvSpPr>
          <p:nvPr>
            <p:ph idx="1"/>
          </p:nvPr>
        </p:nvSpPr>
        <p:spPr>
          <a:xfrm>
            <a:off x="467541" y="1561246"/>
            <a:ext cx="8229600" cy="5271863"/>
          </a:xfrm>
        </p:spPr>
        <p:txBody>
          <a:bodyPr/>
          <a:lstStyle/>
          <a:p>
            <a:pPr marL="0" lvl="0" indent="0">
              <a:lnSpc>
                <a:spcPct val="80000"/>
              </a:lnSpc>
              <a:spcBef>
                <a:spcPts val="300"/>
              </a:spcBef>
              <a:buNone/>
            </a:pPr>
            <a:r>
              <a:rPr lang="en-GB" sz="1200" b="1" dirty="0">
                <a:solidFill>
                  <a:srgbClr val="154DA3"/>
                </a:solidFill>
                <a:latin typeface="helvetica_neue"/>
              </a:rPr>
              <a:t>Multi-Sensory Impairment (MSI)</a:t>
            </a:r>
          </a:p>
          <a:p>
            <a:pPr lvl="0">
              <a:lnSpc>
                <a:spcPct val="80000"/>
              </a:lnSpc>
              <a:spcBef>
                <a:spcPts val="300"/>
              </a:spcBef>
            </a:pPr>
            <a:r>
              <a:rPr lang="en-GB" sz="1200" dirty="0">
                <a:solidFill>
                  <a:srgbClr val="333333"/>
                </a:solidFill>
                <a:latin typeface="Tahoma"/>
              </a:rPr>
              <a:t>Pupils with MSI have a combination of visual and hearing difficulties. They are sometimes referred to as </a:t>
            </a:r>
            <a:r>
              <a:rPr lang="en-GB" sz="1200" dirty="0" err="1">
                <a:solidFill>
                  <a:srgbClr val="333333"/>
                </a:solidFill>
                <a:latin typeface="Tahoma"/>
              </a:rPr>
              <a:t>deafblind</a:t>
            </a:r>
            <a:r>
              <a:rPr lang="en-GB" sz="1200" dirty="0">
                <a:solidFill>
                  <a:srgbClr val="333333"/>
                </a:solidFill>
                <a:latin typeface="Tahoma"/>
              </a:rPr>
              <a:t> but may have some residual sight and/or hearing. Many also have additional disabilities but their complex needs mean it may be difficult to ascertain their intellectual abilities. Pupils with MSI have much greater difficulty accessing the curriculum and the environment than those with a single sensory impairment. They have difficulties in perception, communication and in the acquisition of information. Incidental learning is limited. The combination can result in high anxiety and multi-sensory deprivation. Pupils need teaching approaches that make good use of their residual hearing and vision, together with their other senses. They may need alternative means of communication.</a:t>
            </a:r>
          </a:p>
          <a:p>
            <a:pPr marL="0" lvl="0" indent="0">
              <a:lnSpc>
                <a:spcPct val="80000"/>
              </a:lnSpc>
              <a:spcBef>
                <a:spcPts val="300"/>
              </a:spcBef>
              <a:buNone/>
            </a:pPr>
            <a:r>
              <a:rPr lang="en-GB" sz="1200" b="1" dirty="0">
                <a:solidFill>
                  <a:srgbClr val="154DA3"/>
                </a:solidFill>
                <a:latin typeface="helvetica_neue"/>
              </a:rPr>
              <a:t>Physical Disability (PD)</a:t>
            </a:r>
          </a:p>
          <a:p>
            <a:pPr lvl="0">
              <a:lnSpc>
                <a:spcPct val="80000"/>
              </a:lnSpc>
              <a:spcBef>
                <a:spcPts val="300"/>
              </a:spcBef>
            </a:pPr>
            <a:r>
              <a:rPr lang="en-GB" sz="1200" dirty="0">
                <a:solidFill>
                  <a:srgbClr val="333333"/>
                </a:solidFill>
                <a:latin typeface="Tahoma"/>
              </a:rPr>
              <a:t>There is a wide range of physical disabilities and pupils cover the whole ability range. Some pupils are able to access the curriculum and learn effectively without additional educational provision. They have a disability but do not have an SEN. For others, the impact on their education may be severe.</a:t>
            </a:r>
          </a:p>
          <a:p>
            <a:pPr lvl="0">
              <a:lnSpc>
                <a:spcPct val="80000"/>
              </a:lnSpc>
              <a:spcBef>
                <a:spcPts val="300"/>
              </a:spcBef>
            </a:pPr>
            <a:r>
              <a:rPr lang="en-GB" sz="1200" dirty="0">
                <a:solidFill>
                  <a:srgbClr val="333333"/>
                </a:solidFill>
                <a:latin typeface="Tahoma"/>
              </a:rPr>
              <a:t>In the same way, a medical diagnosis does not necessarily mean a pupil has an SEN. It depends on the impact the condition has on their educational needs.</a:t>
            </a:r>
          </a:p>
          <a:p>
            <a:pPr lvl="0">
              <a:lnSpc>
                <a:spcPct val="80000"/>
              </a:lnSpc>
              <a:spcBef>
                <a:spcPts val="300"/>
              </a:spcBef>
            </a:pPr>
            <a:r>
              <a:rPr lang="en-GB" sz="1200" dirty="0">
                <a:solidFill>
                  <a:srgbClr val="333333"/>
                </a:solidFill>
                <a:latin typeface="Tahoma"/>
              </a:rPr>
              <a:t>There are a number of medical conditions associated with physical disability that can impact mobility. These include cerebral palsy, heart disease, </a:t>
            </a:r>
            <a:r>
              <a:rPr lang="en-GB" sz="1200" dirty="0" err="1">
                <a:solidFill>
                  <a:srgbClr val="333333"/>
                </a:solidFill>
                <a:latin typeface="Tahoma"/>
              </a:rPr>
              <a:t>spina</a:t>
            </a:r>
            <a:r>
              <a:rPr lang="en-GB" sz="1200" dirty="0">
                <a:solidFill>
                  <a:srgbClr val="333333"/>
                </a:solidFill>
                <a:latin typeface="Tahoma"/>
              </a:rPr>
              <a:t> bifida and hydrocephalus, and muscular dystrophy. Pupils with physical disabilities may also have sensory impairments, neurological problems or learning difficulties.</a:t>
            </a:r>
          </a:p>
          <a:p>
            <a:pPr lvl="0">
              <a:lnSpc>
                <a:spcPct val="80000"/>
              </a:lnSpc>
              <a:spcBef>
                <a:spcPts val="300"/>
              </a:spcBef>
            </a:pPr>
            <a:r>
              <a:rPr lang="en-GB" sz="1200" dirty="0">
                <a:solidFill>
                  <a:srgbClr val="333333"/>
                </a:solidFill>
                <a:latin typeface="Tahoma"/>
              </a:rPr>
              <a:t>Some pupils are mobile but have significant fine motor difficulties that require support. Others may need augmentative or alternative communication aids.</a:t>
            </a:r>
          </a:p>
          <a:p>
            <a:pPr marL="0" lvl="0" indent="0">
              <a:lnSpc>
                <a:spcPct val="80000"/>
              </a:lnSpc>
              <a:spcBef>
                <a:spcPts val="300"/>
              </a:spcBef>
              <a:buNone/>
            </a:pPr>
            <a:r>
              <a:rPr lang="en-GB" sz="1200" b="1" dirty="0">
                <a:solidFill>
                  <a:srgbClr val="154DA3"/>
                </a:solidFill>
                <a:latin typeface="helvetica_neue"/>
              </a:rPr>
              <a:t>Medical Needs</a:t>
            </a:r>
          </a:p>
          <a:p>
            <a:pPr lvl="0">
              <a:lnSpc>
                <a:spcPct val="80000"/>
              </a:lnSpc>
              <a:spcBef>
                <a:spcPts val="300"/>
              </a:spcBef>
            </a:pPr>
            <a:r>
              <a:rPr lang="en-GB" sz="1200" dirty="0">
                <a:solidFill>
                  <a:srgbClr val="333333"/>
                </a:solidFill>
                <a:latin typeface="Tahoma"/>
              </a:rPr>
              <a:t>A medical diagnosis or a disability does not necessarily imply a special educational need (SEN). It may not be necessary for the child or young person with any particular diagnosis or medical condition to have any additional form or educational provision at any phase of education. It is the child’s medical needs rather than a diagnosis that must be considered.</a:t>
            </a:r>
          </a:p>
          <a:p>
            <a:pPr lvl="0">
              <a:lnSpc>
                <a:spcPct val="80000"/>
              </a:lnSpc>
              <a:spcBef>
                <a:spcPts val="300"/>
              </a:spcBef>
            </a:pPr>
            <a:r>
              <a:rPr lang="en-GB" sz="1200" dirty="0">
                <a:solidFill>
                  <a:srgbClr val="333333"/>
                </a:solidFill>
                <a:latin typeface="Tahoma"/>
              </a:rPr>
              <a:t>Some children may not require school-based SEN provision but they have medical conditions that, if not properly managed, could hinder their access to education.</a:t>
            </a:r>
          </a:p>
          <a:p>
            <a:pPr lvl="0">
              <a:lnSpc>
                <a:spcPct val="80000"/>
              </a:lnSpc>
              <a:spcBef>
                <a:spcPts val="300"/>
              </a:spcBef>
            </a:pPr>
            <a:r>
              <a:rPr lang="en-GB" sz="1200" dirty="0">
                <a:solidFill>
                  <a:srgbClr val="333333"/>
                </a:solidFill>
                <a:latin typeface="Tahoma"/>
              </a:rPr>
              <a:t>Children and young people with medical conditions will include those with Asthma, Diabetes, Arthritis, Epilepsy, severe allergies, Incontinence, Eczema, Cystic fibrosis Tracheotomy, Colostomy and Ileostomy.</a:t>
            </a:r>
          </a:p>
          <a:p>
            <a:pPr lvl="0">
              <a:lnSpc>
                <a:spcPct val="80000"/>
              </a:lnSpc>
              <a:spcBef>
                <a:spcPts val="300"/>
              </a:spcBef>
            </a:pPr>
            <a:r>
              <a:rPr lang="en-GB" sz="1200" dirty="0">
                <a:solidFill>
                  <a:srgbClr val="333333"/>
                </a:solidFill>
                <a:latin typeface="Tahoma"/>
              </a:rPr>
              <a:t>In such cases, school staff will take into consideration the medical guidance available.</a:t>
            </a:r>
          </a:p>
          <a:p>
            <a:pPr marL="0" lvl="0" indent="0">
              <a:lnSpc>
                <a:spcPct val="80000"/>
              </a:lnSpc>
              <a:spcBef>
                <a:spcPts val="300"/>
              </a:spcBef>
              <a:buNone/>
            </a:pPr>
            <a:r>
              <a:rPr lang="en-GB" sz="1200" dirty="0">
                <a:solidFill>
                  <a:srgbClr val="FFFFFF"/>
                </a:solidFill>
                <a:latin typeface="helvetica_neue"/>
              </a:rPr>
              <a:t>Quick Li</a:t>
            </a:r>
          </a:p>
          <a:p>
            <a:pPr lvl="0">
              <a:lnSpc>
                <a:spcPct val="80000"/>
              </a:lnSpc>
              <a:spcBef>
                <a:spcPts val="300"/>
              </a:spcBef>
            </a:pPr>
            <a:endParaRPr lang="en-GB" sz="1200" dirty="0"/>
          </a:p>
        </p:txBody>
      </p:sp>
    </p:spTree>
  </p:cSld>
  <p:clrMapOvr>
    <a:masterClrMapping/>
  </p:clrMapOvr>
</p:sld>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1146</TotalTime>
  <Words>1796</Words>
  <Application>Microsoft Office PowerPoint</Application>
  <PresentationFormat>On-screen Show (4:3)</PresentationFormat>
  <Paragraphs>138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Constantia</vt:lpstr>
      <vt:lpstr>helvetica_neue</vt:lpstr>
      <vt:lpstr>Tahoma</vt:lpstr>
      <vt:lpstr>Wingdings 2</vt:lpstr>
      <vt:lpstr>Flow</vt:lpstr>
      <vt:lpstr>CLAWTON PRIMARY SCHOOL SEND PATHWAY</vt:lpstr>
      <vt:lpstr>What do we mean by the term Special Educational Needs?</vt:lpstr>
      <vt:lpstr>SEN Areas of Need</vt:lpstr>
      <vt:lpstr>Communication and Interaction</vt:lpstr>
      <vt:lpstr>Cognition and Learning</vt:lpstr>
      <vt:lpstr>Cognition and Learning </vt:lpstr>
      <vt:lpstr>Social, Emotional and Mental Health</vt:lpstr>
      <vt:lpstr>Sensory and/or Physical</vt:lpstr>
      <vt:lpstr>Sensory and/or Physical</vt:lpstr>
      <vt:lpstr>PowerPoint Presentation</vt:lpstr>
      <vt:lpstr>PowerPoint Presentation</vt:lpstr>
      <vt:lpstr>The SEND Pathway</vt:lpstr>
      <vt:lpstr>Clawton SEND Pathway</vt:lpstr>
      <vt:lpstr>PowerPoint Presentation</vt:lpstr>
      <vt:lpstr> School Based Assessment</vt:lpstr>
      <vt:lpstr>School Based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SWSF SEND PATHWAY</dc:title>
  <dc:creator>user</dc:creator>
  <cp:lastModifiedBy>Paul Stubbs</cp:lastModifiedBy>
  <cp:revision>23</cp:revision>
  <cp:lastPrinted>2016-08-31T14:28:21Z</cp:lastPrinted>
  <dcterms:created xsi:type="dcterms:W3CDTF">2016-07-03T20:30:26Z</dcterms:created>
  <dcterms:modified xsi:type="dcterms:W3CDTF">2018-09-25T09:50:02Z</dcterms:modified>
</cp:coreProperties>
</file>